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Lst>
  <p:sldSz cx="13004800" cy="9753600"/>
  <p:notesSz cx="6858000" cy="9144000"/>
  <p:defaultTextStyle>
    <a:lvl1pPr algn="ctr" defTabSz="584200">
      <a:defRPr sz="3600">
        <a:solidFill>
          <a:srgbClr val="FFFFFF"/>
        </a:solidFill>
        <a:latin typeface="+mn-lt"/>
        <a:ea typeface="+mn-ea"/>
        <a:cs typeface="+mn-cs"/>
        <a:sym typeface="Helvetica Light"/>
      </a:defRPr>
    </a:lvl1pPr>
    <a:lvl2pPr indent="228600" algn="ctr" defTabSz="584200">
      <a:defRPr sz="3600">
        <a:solidFill>
          <a:srgbClr val="FFFFFF"/>
        </a:solidFill>
        <a:latin typeface="+mn-lt"/>
        <a:ea typeface="+mn-ea"/>
        <a:cs typeface="+mn-cs"/>
        <a:sym typeface="Helvetica Light"/>
      </a:defRPr>
    </a:lvl2pPr>
    <a:lvl3pPr indent="457200" algn="ctr" defTabSz="584200">
      <a:defRPr sz="3600">
        <a:solidFill>
          <a:srgbClr val="FFFFFF"/>
        </a:solidFill>
        <a:latin typeface="+mn-lt"/>
        <a:ea typeface="+mn-ea"/>
        <a:cs typeface="+mn-cs"/>
        <a:sym typeface="Helvetica Light"/>
      </a:defRPr>
    </a:lvl3pPr>
    <a:lvl4pPr indent="685800" algn="ctr" defTabSz="584200">
      <a:defRPr sz="3600">
        <a:solidFill>
          <a:srgbClr val="FFFFFF"/>
        </a:solidFill>
        <a:latin typeface="+mn-lt"/>
        <a:ea typeface="+mn-ea"/>
        <a:cs typeface="+mn-cs"/>
        <a:sym typeface="Helvetica Light"/>
      </a:defRPr>
    </a:lvl4pPr>
    <a:lvl5pPr indent="914400" algn="ctr" defTabSz="584200">
      <a:defRPr sz="3600">
        <a:solidFill>
          <a:srgbClr val="FFFFFF"/>
        </a:solidFill>
        <a:latin typeface="+mn-lt"/>
        <a:ea typeface="+mn-ea"/>
        <a:cs typeface="+mn-cs"/>
        <a:sym typeface="Helvetica Light"/>
      </a:defRPr>
    </a:lvl5pPr>
    <a:lvl6pPr indent="1143000" algn="ctr" defTabSz="584200">
      <a:defRPr sz="3600">
        <a:solidFill>
          <a:srgbClr val="FFFFFF"/>
        </a:solidFill>
        <a:latin typeface="+mn-lt"/>
        <a:ea typeface="+mn-ea"/>
        <a:cs typeface="+mn-cs"/>
        <a:sym typeface="Helvetica Light"/>
      </a:defRPr>
    </a:lvl6pPr>
    <a:lvl7pPr indent="1371600" algn="ctr" defTabSz="584200">
      <a:defRPr sz="3600">
        <a:solidFill>
          <a:srgbClr val="FFFFFF"/>
        </a:solidFill>
        <a:latin typeface="+mn-lt"/>
        <a:ea typeface="+mn-ea"/>
        <a:cs typeface="+mn-cs"/>
        <a:sym typeface="Helvetica Light"/>
      </a:defRPr>
    </a:lvl7pPr>
    <a:lvl8pPr indent="1600200" algn="ctr" defTabSz="584200">
      <a:defRPr sz="3600">
        <a:solidFill>
          <a:srgbClr val="FFFFFF"/>
        </a:solidFill>
        <a:latin typeface="+mn-lt"/>
        <a:ea typeface="+mn-ea"/>
        <a:cs typeface="+mn-cs"/>
        <a:sym typeface="Helvetica Light"/>
      </a:defRPr>
    </a:lvl8pPr>
    <a:lvl9pPr indent="1828800" algn="ctr" defTabSz="584200">
      <a:defRPr sz="3600">
        <a:solidFill>
          <a:srgbClr val="FFFFFF"/>
        </a:solidFill>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7" d="100"/>
          <a:sy n="97" d="100"/>
        </p:scale>
        <p:origin x="-104" y="-984"/>
      </p:cViewPr>
      <p:guideLst>
        <p:guide orient="horz" pos="3072"/>
        <p:guide pos="4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notesMaster" Target="notesMasters/notesMaster1.xml"/><Relationship Id="rId107"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presProps" Target="presProps.xml"/><Relationship Id="rId109"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theme" Target="theme/theme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png>
</file>

<file path=ppt/media/image18.jpeg>
</file>

<file path=ppt/media/image19.png>
</file>

<file path=ppt/media/image2.png>
</file>

<file path=ppt/media/image20.jpeg>
</file>

<file path=ppt/media/image21.jpeg>
</file>

<file path=ppt/media/image22.jpeg>
</file>

<file path=ppt/media/image23.png>
</file>

<file path=ppt/media/image24.png>
</file>

<file path=ppt/media/image25.jpeg>
</file>

<file path=ppt/media/image26.jpeg>
</file>

<file path=ppt/media/image27.jpeg>
</file>

<file path=ppt/media/image28.png>
</file>

<file path=ppt/media/image29.jpeg>
</file>

<file path=ppt/media/image3.png>
</file>

<file path=ppt/media/image30.png>
</file>

<file path=ppt/media/image31.gif>
</file>

<file path=ppt/media/image32.jpeg>
</file>

<file path=ppt/media/image33.jpeg>
</file>

<file path=ppt/media/image34.png>
</file>

<file path=ppt/media/image35.jpeg>
</file>

<file path=ppt/media/image36.jpeg>
</file>

<file path=ppt/media/image37.jpeg>
</file>

<file path=ppt/media/image38.jpeg>
</file>

<file path=ppt/media/image39.jpeg>
</file>

<file path=ppt/media/image4.png>
</file>

<file path=ppt/media/image40.png>
</file>

<file path=ppt/media/image41.jpeg>
</file>

<file path=ppt/media/image42.jpeg>
</file>

<file path=ppt/media/image43.png>
</file>

<file path=ppt/media/image44.png>
</file>

<file path=ppt/media/image45.jpeg>
</file>

<file path=ppt/media/image46.jpeg>
</file>

<file path=ppt/media/image47.png>
</file>

<file path=ppt/media/image48.jpeg>
</file>

<file path=ppt/media/image49.jpeg>
</file>

<file path=ppt/media/image5.jpeg>
</file>

<file path=ppt/media/image50.jpeg>
</file>

<file path=ppt/media/image51.png>
</file>

<file path=ppt/media/image52.jpeg>
</file>

<file path=ppt/media/image53.jpeg>
</file>

<file path=ppt/media/image54.jpeg>
</file>

<file path=ppt/media/image55.png>
</file>

<file path=ppt/media/image56.png>
</file>

<file path=ppt/media/image57.png>
</file>

<file path=ppt/media/image58.jpeg>
</file>

<file path=ppt/media/image59.jpeg>
</file>

<file path=ppt/media/image6.png>
</file>

<file path=ppt/media/image60.jpeg>
</file>

<file path=ppt/media/image61.gif>
</file>

<file path=ppt/media/image62.jpeg>
</file>

<file path=ppt/media/image63.jpeg>
</file>

<file path=ppt/media/image64.jpeg>
</file>

<file path=ppt/media/image65.png>
</file>

<file path=ppt/media/image66.jpeg>
</file>

<file path=ppt/media/image67.png>
</file>

<file path=ppt/media/image68.png>
</file>

<file path=ppt/media/image69.png>
</file>

<file path=ppt/media/image7.jpeg>
</file>

<file path=ppt/media/image70.png>
</file>

<file path=ppt/media/image71.png>
</file>

<file path=ppt/media/image72.jpeg>
</file>

<file path=ppt/media/image73.jpeg>
</file>

<file path=ppt/media/image74.jpeg>
</file>

<file path=ppt/media/image75.png>
</file>

<file path=ppt/media/image76.jpeg>
</file>

<file path=ppt/media/image77.jpeg>
</file>

<file path=ppt/media/image78.jpeg>
</file>

<file path=ppt/media/image79.jpeg>
</file>

<file path=ppt/media/image8.png>
</file>

<file path=ppt/media/image80.jpeg>
</file>

<file path=ppt/media/image81.jpeg>
</file>

<file path=ppt/media/image82.jpeg>
</file>

<file path=ppt/media/image83.png>
</file>

<file path=ppt/media/image84.png>
</file>

<file path=ppt/media/image85.jpe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 name="Shape 2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0" name="Shape 3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710418418"/>
      </p:ext>
    </p:extLst>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Shape 36"/>
          <p:cNvSpPr>
            <a:spLocks noGrp="1" noRot="1" noChangeAspect="1"/>
          </p:cNvSpPr>
          <p:nvPr>
            <p:ph type="sldImg"/>
          </p:nvPr>
        </p:nvSpPr>
        <p:spPr>
          <a:prstGeom prst="rect">
            <a:avLst/>
          </a:prstGeom>
        </p:spPr>
        <p:txBody>
          <a:bodyPr/>
          <a:lstStyle/>
          <a:p>
            <a:pPr lvl="0"/>
            <a:endParaRPr/>
          </a:p>
        </p:txBody>
      </p:sp>
      <p:sp>
        <p:nvSpPr>
          <p:cNvPr id="37" name="Shape 37"/>
          <p:cNvSpPr>
            <a:spLocks noGrp="1"/>
          </p:cNvSpPr>
          <p:nvPr>
            <p:ph type="body" sz="quarter" idx="1"/>
          </p:nvPr>
        </p:nvSpPr>
        <p:spPr>
          <a:prstGeom prst="rect">
            <a:avLst/>
          </a:prstGeom>
        </p:spPr>
        <p:txBody>
          <a:bodyPr/>
          <a:lstStyle/>
          <a:p>
            <a:pPr lvl="0">
              <a:defRPr sz="1800"/>
            </a:pPr>
            <a:r>
              <a:rPr sz="2200"/>
              <a:t>It takes a thousand people to invent a telegraph, or a steam engine, or a phonograph, or a telephone or any other important thing—and the last one gets the credit and we forget the others. He added his little mite—that is all he did. These object lessons should teach us that ninety-nine parts of all things that proceed from the intellect are plagiarisms, pure and simple; and the lesson ought to make us modest. But nothing can do that.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hape 99"/>
          <p:cNvSpPr>
            <a:spLocks noGrp="1" noRot="1" noChangeAspect="1"/>
          </p:cNvSpPr>
          <p:nvPr>
            <p:ph type="sldImg"/>
          </p:nvPr>
        </p:nvSpPr>
        <p:spPr>
          <a:prstGeom prst="rect">
            <a:avLst/>
          </a:prstGeom>
        </p:spPr>
        <p:txBody>
          <a:bodyPr/>
          <a:lstStyle/>
          <a:p>
            <a:pPr lvl="0"/>
            <a:endParaRPr/>
          </a:p>
        </p:txBody>
      </p:sp>
      <p:sp>
        <p:nvSpPr>
          <p:cNvPr id="100" name="Shape 100"/>
          <p:cNvSpPr>
            <a:spLocks noGrp="1"/>
          </p:cNvSpPr>
          <p:nvPr>
            <p:ph type="body" sz="quarter" idx="1"/>
          </p:nvPr>
        </p:nvSpPr>
        <p:spPr>
          <a:prstGeom prst="rect">
            <a:avLst/>
          </a:prstGeom>
        </p:spPr>
        <p:txBody>
          <a:bodyPr/>
          <a:lstStyle>
            <a:lvl1pPr defTabSz="584200">
              <a:lnSpc>
                <a:spcPct val="100000"/>
              </a:lnSpc>
              <a:defRPr sz="2500">
                <a:latin typeface="Lucida Grande"/>
                <a:ea typeface="Lucida Grande"/>
                <a:cs typeface="Lucida Grande"/>
                <a:sym typeface="Lucida Grande"/>
              </a:defRPr>
            </a:lvl1pPr>
          </a:lstStyle>
          <a:p>
            <a:pPr lvl="0">
              <a:defRPr sz="1800"/>
            </a:pPr>
            <a:r>
              <a:rPr sz="2500"/>
              <a:t>Machine built from vacuum tubes — used in decipherment. Dorothy Duboisson is the programmer. Declassified in 1975.</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Shape 105"/>
          <p:cNvSpPr>
            <a:spLocks noGrp="1" noRot="1" noChangeAspect="1"/>
          </p:cNvSpPr>
          <p:nvPr>
            <p:ph type="sldImg"/>
          </p:nvPr>
        </p:nvSpPr>
        <p:spPr>
          <a:prstGeom prst="rect">
            <a:avLst/>
          </a:prstGeom>
        </p:spPr>
        <p:txBody>
          <a:bodyPr/>
          <a:lstStyle/>
          <a:p>
            <a:pPr lvl="0"/>
            <a:endParaRPr/>
          </a:p>
        </p:txBody>
      </p:sp>
      <p:sp>
        <p:nvSpPr>
          <p:cNvPr id="106" name="Shape 106"/>
          <p:cNvSpPr>
            <a:spLocks noGrp="1"/>
          </p:cNvSpPr>
          <p:nvPr>
            <p:ph type="body" sz="quarter" idx="1"/>
          </p:nvPr>
        </p:nvSpPr>
        <p:spPr>
          <a:prstGeom prst="rect">
            <a:avLst/>
          </a:prstGeom>
        </p:spPr>
        <p:txBody>
          <a:bodyPr/>
          <a:lstStyle/>
          <a:p>
            <a:pPr lvl="0" defTabSz="584200">
              <a:lnSpc>
                <a:spcPct val="100000"/>
              </a:lnSpc>
              <a:defRPr sz="1800"/>
            </a:pPr>
            <a:r>
              <a:rPr sz="2200">
                <a:latin typeface="Lucida Grande"/>
                <a:ea typeface="Lucida Grande"/>
                <a:cs typeface="Lucida Grande"/>
                <a:sym typeface="Lucida Grande"/>
              </a:rPr>
              <a:t>Gloria Ruth Gordon (left) and Ester Gerston (right), two of the world’s first computer programmers.</a:t>
            </a:r>
          </a:p>
          <a:p>
            <a:pPr lvl="0" defTabSz="584200">
              <a:lnSpc>
                <a:spcPct val="100000"/>
              </a:lnSpc>
              <a:defRPr sz="1800"/>
            </a:pPr>
            <a:endParaRPr sz="2200">
              <a:latin typeface="Lucida Grande"/>
              <a:ea typeface="Lucida Grande"/>
              <a:cs typeface="Lucida Grande"/>
              <a:sym typeface="Lucida Grande"/>
            </a:endParaRPr>
          </a:p>
          <a:p>
            <a:pPr lvl="0" defTabSz="584200">
              <a:lnSpc>
                <a:spcPct val="100000"/>
              </a:lnSpc>
              <a:defRPr sz="1800"/>
            </a:pPr>
            <a:r>
              <a:rPr sz="2200">
                <a:latin typeface="Lucida Grande"/>
                <a:ea typeface="Lucida Grande"/>
                <a:cs typeface="Lucida Grande"/>
                <a:sym typeface="Lucida Grande"/>
              </a:rPr>
              <a:t>The Eniac weighed about thirty tons. It had two hundred decimal digits of storage organized as twenty signed ten-digit integers and could do three hundred fifty multiplications per second. As you can probably figure out, each digit weighed about three hundred pounds.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prstGeom prst="rect">
            <a:avLst/>
          </a:prstGeom>
        </p:spPr>
        <p:txBody>
          <a:bodyPr/>
          <a:lstStyle/>
          <a:p>
            <a:pPr lvl="0"/>
            <a:endParaRPr/>
          </a:p>
        </p:txBody>
      </p:sp>
      <p:sp>
        <p:nvSpPr>
          <p:cNvPr id="110" name="Shape 110"/>
          <p:cNvSpPr>
            <a:spLocks noGrp="1"/>
          </p:cNvSpPr>
          <p:nvPr>
            <p:ph type="body" sz="quarter" idx="1"/>
          </p:nvPr>
        </p:nvSpPr>
        <p:spPr>
          <a:prstGeom prst="rect">
            <a:avLst/>
          </a:prstGeom>
        </p:spPr>
        <p:txBody>
          <a:bodyPr/>
          <a:lstStyle/>
          <a:p>
            <a:pPr lvl="0" defTabSz="584200">
              <a:lnSpc>
                <a:spcPct val="100000"/>
              </a:lnSpc>
              <a:defRPr sz="1800"/>
            </a:pPr>
            <a:r>
              <a:rPr sz="2500">
                <a:latin typeface="Lucida Grande"/>
                <a:ea typeface="Lucida Grande"/>
                <a:cs typeface="Lucida Grande"/>
                <a:sym typeface="Lucida Grande"/>
              </a:rPr>
              <a:t>Most researchers in machine translation trace the origin of the field to a letter written in 1947 by a prominent scientist, Warren Weaver, to Norbert Wiener, a professor of mathematics and philosophy at MIT. </a:t>
            </a:r>
          </a:p>
          <a:p>
            <a:pPr lvl="0" defTabSz="584200">
              <a:lnSpc>
                <a:spcPct val="100000"/>
              </a:lnSpc>
              <a:defRPr sz="1800"/>
            </a:pPr>
            <a:endParaRPr sz="2500">
              <a:latin typeface="Lucida Grande"/>
              <a:ea typeface="Lucida Grande"/>
              <a:cs typeface="Lucida Grande"/>
              <a:sym typeface="Lucida Grande"/>
            </a:endParaRPr>
          </a:p>
          <a:p>
            <a:pPr lvl="0" defTabSz="584200">
              <a:lnSpc>
                <a:spcPct val="100000"/>
              </a:lnSpc>
              <a:defRPr sz="1800"/>
            </a:pPr>
            <a:r>
              <a:rPr sz="2500">
                <a:latin typeface="Lucida Grande"/>
                <a:ea typeface="Lucida Grande"/>
                <a:cs typeface="Lucida Grande"/>
                <a:sym typeface="Lucida Grande"/>
              </a:rPr>
              <a:t>Who has heard of Warren Weaver?</a:t>
            </a:r>
          </a:p>
          <a:p>
            <a:pPr lvl="0" defTabSz="584200">
              <a:lnSpc>
                <a:spcPct val="100000"/>
              </a:lnSpc>
              <a:defRPr sz="1800"/>
            </a:pPr>
            <a:endParaRPr sz="2500">
              <a:latin typeface="Lucida Grande"/>
              <a:ea typeface="Lucida Grande"/>
              <a:cs typeface="Lucida Grande"/>
              <a:sym typeface="Lucida Grande"/>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prstGeom prst="rect">
            <a:avLst/>
          </a:prstGeom>
        </p:spPr>
        <p:txBody>
          <a:bodyPr/>
          <a:lstStyle/>
          <a:p>
            <a:pPr lvl="0"/>
            <a:endParaRPr/>
          </a:p>
        </p:txBody>
      </p:sp>
      <p:sp>
        <p:nvSpPr>
          <p:cNvPr id="117" name="Shape 117"/>
          <p:cNvSpPr>
            <a:spLocks noGrp="1"/>
          </p:cNvSpPr>
          <p:nvPr>
            <p:ph type="body" sz="quarter" idx="1"/>
          </p:nvPr>
        </p:nvSpPr>
        <p:spPr>
          <a:prstGeom prst="rect">
            <a:avLst/>
          </a:prstGeom>
        </p:spPr>
        <p:txBody>
          <a:bodyPr/>
          <a:lstStyle/>
          <a:p>
            <a:pPr lvl="0">
              <a:defRPr sz="1800"/>
            </a:pPr>
            <a:r>
              <a:rPr sz="2200"/>
              <a:t>“One thing I wanted to ask you about is this. A most serious problem, for UNESCO and for the constructive and peaceful future of the planet, is the problem of translation, as it unavoidably affects the communication between peoples. Huxley has recently told me that they are appalled by the magnitude and the importance of the translation job.”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prstGeom prst="rect">
            <a:avLst/>
          </a:prstGeom>
        </p:spPr>
        <p:txBody>
          <a:bodyPr/>
          <a:lstStyle/>
          <a:p>
            <a:pPr lvl="0"/>
            <a:endParaRPr/>
          </a:p>
        </p:txBody>
      </p:sp>
      <p:sp>
        <p:nvSpPr>
          <p:cNvPr id="124" name="Shape 124"/>
          <p:cNvSpPr>
            <a:spLocks noGrp="1"/>
          </p:cNvSpPr>
          <p:nvPr>
            <p:ph type="body" sz="quarter" idx="1"/>
          </p:nvPr>
        </p:nvSpPr>
        <p:spPr>
          <a:prstGeom prst="rect">
            <a:avLst/>
          </a:prstGeom>
        </p:spPr>
        <p:txBody>
          <a:bodyPr/>
          <a:lstStyle/>
          <a:p>
            <a:pPr lvl="0">
              <a:defRPr sz="1800"/>
            </a:pPr>
            <a:r>
              <a:rPr sz="2200"/>
              <a:t>“Recognizing fully, even though necessarily vaguely, the semantic difficulties because of multiple meanings, etc., I have wondered if it were unthinkable to design a computer which would translate. Even if it would translate only scientific material (where the semantic difficulties are very notably less), and even if it did produce an inelegant (but intelligible) result, it would seem to me worth while.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prstGeom prst="rect">
            <a:avLst/>
          </a:prstGeom>
        </p:spPr>
        <p:txBody>
          <a:bodyPr/>
          <a:lstStyle/>
          <a:p>
            <a:pPr lvl="0"/>
            <a:endParaRPr/>
          </a:p>
        </p:txBody>
      </p:sp>
      <p:sp>
        <p:nvSpPr>
          <p:cNvPr id="130" name="Shape 130"/>
          <p:cNvSpPr>
            <a:spLocks noGrp="1"/>
          </p:cNvSpPr>
          <p:nvPr>
            <p:ph type="body" sz="quarter" idx="1"/>
          </p:nvPr>
        </p:nvSpPr>
        <p:spPr>
          <a:prstGeom prst="rect">
            <a:avLst/>
          </a:prstGeom>
        </p:spPr>
        <p:txBody>
          <a:bodyPr/>
          <a:lstStyle>
            <a:lvl1pPr defTabSz="584200">
              <a:lnSpc>
                <a:spcPct val="100000"/>
              </a:lnSpc>
              <a:defRPr sz="2600">
                <a:latin typeface="Lucida Grande"/>
                <a:ea typeface="Lucida Grande"/>
                <a:cs typeface="Lucida Grande"/>
                <a:sym typeface="Lucida Grande"/>
              </a:defRPr>
            </a:lvl1pPr>
          </a:lstStyle>
          <a:p>
            <a:pPr lvl="0">
              <a:defRPr sz="1800"/>
            </a:pPr>
            <a:r>
              <a:rPr sz="2600"/>
              <a:t>Weaver went ahead anyway and in 1949 wrote a longer letter to a number of prominent scientists. Apart from its historical interest, Weaver’s letter is a really great read. Not only did it suggest that the newly invented computer could be used for translation, but it also suggested several means by which such translation could be carried out.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pPr lvl="0"/>
            <a:endParaRPr/>
          </a:p>
        </p:txBody>
      </p:sp>
      <p:sp>
        <p:nvSpPr>
          <p:cNvPr id="137" name="Shape 137"/>
          <p:cNvSpPr>
            <a:spLocks noGrp="1"/>
          </p:cNvSpPr>
          <p:nvPr>
            <p:ph type="body" sz="quarter" idx="1"/>
          </p:nvPr>
        </p:nvSpPr>
        <p:spPr>
          <a:prstGeom prst="rect">
            <a:avLst/>
          </a:prstGeom>
        </p:spPr>
        <p:txBody>
          <a:bodyPr/>
          <a:lstStyle>
            <a:lvl1pPr defTabSz="584200">
              <a:lnSpc>
                <a:spcPct val="100000"/>
              </a:lnSpc>
              <a:defRPr sz="2600">
                <a:latin typeface="Lucida Grande"/>
                <a:ea typeface="Lucida Grande"/>
                <a:cs typeface="Lucida Grande"/>
                <a:sym typeface="Lucida Grande"/>
              </a:defRPr>
            </a:lvl1pPr>
          </a:lstStyle>
          <a:p>
            <a:pPr lvl="0">
              <a:defRPr sz="1800"/>
            </a:pPr>
            <a:r>
              <a:rPr sz="2600"/>
              <a:t>“When I look at an article in Russian, I say ‘This is really written in English, but it has been coded in some strange symbols. I will now proceed to decode.’”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pPr lvl="0"/>
            <a:endParaRPr/>
          </a:p>
        </p:txBody>
      </p:sp>
      <p:sp>
        <p:nvSpPr>
          <p:cNvPr id="145" name="Shape 145"/>
          <p:cNvSpPr>
            <a:spLocks noGrp="1"/>
          </p:cNvSpPr>
          <p:nvPr>
            <p:ph type="body" sz="quarter" idx="1"/>
          </p:nvPr>
        </p:nvSpPr>
        <p:spPr>
          <a:prstGeom prst="rect">
            <a:avLst/>
          </a:prstGeom>
        </p:spPr>
        <p:txBody>
          <a:bodyPr/>
          <a:lstStyle>
            <a:lvl1pPr defTabSz="584200">
              <a:lnSpc>
                <a:spcPct val="100000"/>
              </a:lnSpc>
              <a:defRPr sz="2500">
                <a:latin typeface="Lucida Grande"/>
                <a:ea typeface="Lucida Grande"/>
                <a:cs typeface="Lucida Grande"/>
                <a:sym typeface="Lucida Grande"/>
              </a:defRPr>
            </a:lvl1pPr>
          </a:lstStyle>
          <a:p>
            <a:pPr lvl="0">
              <a:defRPr sz="1800"/>
            </a:pPr>
            <a:r>
              <a:rPr sz="2500"/>
              <a:t>Popularized the notions of entropy (perplexity), and the noisy channel model as it is understood in information theory. Also unigrams, digrams, trigrams.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prstGeom prst="rect">
            <a:avLst/>
          </a:prstGeom>
        </p:spPr>
        <p:txBody>
          <a:bodyPr/>
          <a:lstStyle/>
          <a:p>
            <a:pPr lvl="0"/>
            <a:endParaRPr/>
          </a:p>
        </p:txBody>
      </p:sp>
      <p:sp>
        <p:nvSpPr>
          <p:cNvPr id="156" name="Shape 156"/>
          <p:cNvSpPr>
            <a:spLocks noGrp="1"/>
          </p:cNvSpPr>
          <p:nvPr>
            <p:ph type="body" sz="quarter" idx="1"/>
          </p:nvPr>
        </p:nvSpPr>
        <p:spPr>
          <a:prstGeom prst="rect">
            <a:avLst/>
          </a:prstGeom>
        </p:spPr>
        <p:txBody>
          <a:bodyPr/>
          <a:lstStyle>
            <a:lvl1pPr defTabSz="584200">
              <a:lnSpc>
                <a:spcPct val="100000"/>
              </a:lnSpc>
              <a:defRPr sz="2300">
                <a:latin typeface="Lucida Grande"/>
                <a:ea typeface="Lucida Grande"/>
                <a:cs typeface="Lucida Grande"/>
                <a:sym typeface="Lucida Grande"/>
              </a:defRPr>
            </a:lvl1pPr>
          </a:lstStyle>
          <a:p>
            <a:pPr lvl="0">
              <a:defRPr sz="1800"/>
            </a:pPr>
            <a:r>
              <a:rPr sz="2300"/>
              <a:t>Why I asked you if you knew about WW</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prstGeom prst="rect">
            <a:avLst/>
          </a:prstGeom>
        </p:spPr>
        <p:txBody>
          <a:bodyPr/>
          <a:lstStyle/>
          <a:p>
            <a:pPr lvl="0"/>
            <a:endParaRPr/>
          </a:p>
        </p:txBody>
      </p:sp>
      <p:sp>
        <p:nvSpPr>
          <p:cNvPr id="177" name="Shape 177"/>
          <p:cNvSpPr>
            <a:spLocks noGrp="1"/>
          </p:cNvSpPr>
          <p:nvPr>
            <p:ph type="body" sz="quarter" idx="1"/>
          </p:nvPr>
        </p:nvSpPr>
        <p:spPr>
          <a:prstGeom prst="rect">
            <a:avLst/>
          </a:prstGeom>
        </p:spPr>
        <p:txBody>
          <a:bodyPr/>
          <a:lstStyle/>
          <a:p>
            <a:pPr lvl="0" defTabSz="584200">
              <a:lnSpc>
                <a:spcPct val="100000"/>
              </a:lnSpc>
              <a:defRPr sz="1800"/>
            </a:pPr>
            <a:r>
              <a:rPr sz="2200">
                <a:latin typeface="Lucida Grande"/>
                <a:ea typeface="Lucida Grande"/>
                <a:cs typeface="Lucida Grande"/>
                <a:sym typeface="Lucida Grande"/>
              </a:rPr>
              <a:t>The connection to Leibniz and Wilkins is hopefully obvious here.</a:t>
            </a:r>
          </a:p>
          <a:p>
            <a:pPr lvl="0" defTabSz="584200">
              <a:lnSpc>
                <a:spcPct val="100000"/>
              </a:lnSpc>
              <a:defRPr sz="1800"/>
            </a:pPr>
            <a:endParaRPr sz="2200">
              <a:latin typeface="Lucida Grande"/>
              <a:ea typeface="Lucida Grande"/>
              <a:cs typeface="Lucida Grande"/>
              <a:sym typeface="Lucida Grande"/>
            </a:endParaRPr>
          </a:p>
          <a:p>
            <a:pPr lvl="0" defTabSz="584200">
              <a:lnSpc>
                <a:spcPct val="100000"/>
              </a:lnSpc>
              <a:defRPr sz="1800"/>
            </a:pPr>
            <a:r>
              <a:rPr sz="2200">
                <a:latin typeface="Lucida Grande"/>
                <a:ea typeface="Lucida Grande"/>
                <a:cs typeface="Lucida Grande"/>
                <a:sym typeface="Lucida Grande"/>
              </a:rPr>
              <a:t>This metaphor was so powerful that it dominated machine translation research for nearly fifty years.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prstGeom prst="rect">
            <a:avLst/>
          </a:prstGeom>
        </p:spPr>
        <p:txBody>
          <a:bodyPr/>
          <a:lstStyle/>
          <a:p>
            <a:pPr lvl="0"/>
            <a:endParaRPr/>
          </a:p>
        </p:txBody>
      </p:sp>
      <p:sp>
        <p:nvSpPr>
          <p:cNvPr id="41" name="Shape 41"/>
          <p:cNvSpPr>
            <a:spLocks noGrp="1"/>
          </p:cNvSpPr>
          <p:nvPr>
            <p:ph type="body" sz="quarter" idx="1"/>
          </p:nvPr>
        </p:nvSpPr>
        <p:spPr>
          <a:prstGeom prst="rect">
            <a:avLst/>
          </a:prstGeom>
        </p:spPr>
        <p:txBody>
          <a:bodyPr/>
          <a:lstStyle/>
          <a:p>
            <a:pPr lvl="0">
              <a:defRPr sz="1800"/>
            </a:pPr>
            <a:r>
              <a:rPr sz="2200"/>
              <a:t>(Washingon Irving, 1819) In the years leading up to the American Revolution</a:t>
            </a:r>
          </a:p>
          <a:p>
            <a:pPr lvl="0">
              <a:defRPr sz="1800"/>
            </a:pPr>
            <a:r>
              <a:rPr sz="2200"/>
              <a:t>Rip Van Winkle lived in the Catskill Mountains near the Hudson River, not far from an important chapter of our story is set. Rip van Winkle goes hunting in the woods, encounters a mysterious ritual, drinks some moonshine, and falls asleep. </a:t>
            </a:r>
          </a:p>
          <a:p>
            <a:pPr lvl="0">
              <a:defRPr sz="1800"/>
            </a:pPr>
            <a:r>
              <a:rPr sz="2200"/>
              <a:t>When he awoke his beard was long, his musket was rusted, and his dog was gone. He returned to his village to discover that his country had become independent and his children had grown up. He had been asleep for twenty years.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prstGeom prst="rect">
            <a:avLst/>
          </a:prstGeom>
        </p:spPr>
        <p:txBody>
          <a:bodyPr/>
          <a:lstStyle/>
          <a:p>
            <a:pPr lvl="0"/>
            <a:endParaRPr/>
          </a:p>
        </p:txBody>
      </p:sp>
      <p:sp>
        <p:nvSpPr>
          <p:cNvPr id="187" name="Shape 187"/>
          <p:cNvSpPr>
            <a:spLocks noGrp="1"/>
          </p:cNvSpPr>
          <p:nvPr>
            <p:ph type="body" sz="quarter" idx="1"/>
          </p:nvPr>
        </p:nvSpPr>
        <p:spPr>
          <a:prstGeom prst="rect">
            <a:avLst/>
          </a:prstGeom>
        </p:spPr>
        <p:txBody>
          <a:bodyPr/>
          <a:lstStyle>
            <a:lvl1pPr defTabSz="584200">
              <a:lnSpc>
                <a:spcPct val="100000"/>
              </a:lnSpc>
              <a:defRPr sz="2400">
                <a:latin typeface="Lucida Grande"/>
                <a:ea typeface="Lucida Grande"/>
                <a:cs typeface="Lucida Grande"/>
                <a:sym typeface="Lucida Grande"/>
              </a:defRPr>
            </a:lvl1pPr>
          </a:lstStyle>
          <a:p>
            <a:pPr lvl="0">
              <a:defRPr sz="1800"/>
            </a:pPr>
            <a:r>
              <a:rPr sz="2400"/>
              <a:t>Demo for government and public, It had only six grammar rules and 250 lexical items in its vocabulary (of stems and endings).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pPr lvl="0"/>
            <a:endParaRPr/>
          </a:p>
        </p:txBody>
      </p:sp>
      <p:sp>
        <p:nvSpPr>
          <p:cNvPr id="198" name="Shape 198"/>
          <p:cNvSpPr>
            <a:spLocks noGrp="1"/>
          </p:cNvSpPr>
          <p:nvPr>
            <p:ph type="body" sz="quarter" idx="1"/>
          </p:nvPr>
        </p:nvSpPr>
        <p:spPr>
          <a:prstGeom prst="rect">
            <a:avLst/>
          </a:prstGeom>
        </p:spPr>
        <p:txBody>
          <a:bodyPr/>
          <a:lstStyle/>
          <a:p>
            <a:pPr lvl="0" defTabSz="584200">
              <a:lnSpc>
                <a:spcPct val="100000"/>
              </a:lnSpc>
              <a:defRPr sz="1800"/>
            </a:pPr>
            <a:r>
              <a:rPr sz="2200">
                <a:latin typeface="Lucida Grande"/>
                <a:ea typeface="Lucida Grande"/>
                <a:cs typeface="Lucida Grande"/>
                <a:sym typeface="Lucida Grande"/>
              </a:rPr>
              <a:t>Cambridge group set up under Margaret Masterman and continued for two decades, influencing NLP for many more.</a:t>
            </a:r>
          </a:p>
          <a:p>
            <a:pPr lvl="0" defTabSz="584200">
              <a:lnSpc>
                <a:spcPct val="100000"/>
              </a:lnSpc>
              <a:defRPr sz="1800"/>
            </a:pPr>
            <a:r>
              <a:rPr sz="2200">
                <a:latin typeface="Lucida Grande"/>
                <a:ea typeface="Lucida Grande"/>
                <a:cs typeface="Lucida Grande"/>
                <a:sym typeface="Lucida Grande"/>
              </a:rPr>
              <a:t>* Karen Sparck-Jones influenced decades of work in semantics, discourse structure, information retrieval, information extraction, summarization. She invented inverse document frequency measure used in information retrieval.</a:t>
            </a:r>
          </a:p>
          <a:p>
            <a:pPr lvl="0" defTabSz="584200">
              <a:lnSpc>
                <a:spcPct val="100000"/>
              </a:lnSpc>
              <a:defRPr sz="1800"/>
            </a:pPr>
            <a:r>
              <a:rPr sz="2200">
                <a:latin typeface="Lucida Grande"/>
                <a:ea typeface="Lucida Grande"/>
                <a:cs typeface="Lucida Grande"/>
                <a:sym typeface="Lucida Grande"/>
              </a:rPr>
              <a:t>* Martin Kay popularized finite-state approaches to morphology and dynamic programming algorithms for parsing.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a:spLocks noGrp="1" noRot="1" noChangeAspect="1"/>
          </p:cNvSpPr>
          <p:nvPr>
            <p:ph type="sldImg"/>
          </p:nvPr>
        </p:nvSpPr>
        <p:spPr>
          <a:prstGeom prst="rect">
            <a:avLst/>
          </a:prstGeom>
        </p:spPr>
        <p:txBody>
          <a:bodyPr/>
          <a:lstStyle/>
          <a:p>
            <a:pPr lvl="0"/>
            <a:endParaRPr/>
          </a:p>
        </p:txBody>
      </p:sp>
      <p:sp>
        <p:nvSpPr>
          <p:cNvPr id="204" name="Shape 204"/>
          <p:cNvSpPr>
            <a:spLocks noGrp="1"/>
          </p:cNvSpPr>
          <p:nvPr>
            <p:ph type="body" sz="quarter" idx="1"/>
          </p:nvPr>
        </p:nvSpPr>
        <p:spPr>
          <a:prstGeom prst="rect">
            <a:avLst/>
          </a:prstGeom>
        </p:spPr>
        <p:txBody>
          <a:bodyPr/>
          <a:lstStyle/>
          <a:p>
            <a:pPr lvl="0">
              <a:defRPr sz="1800"/>
            </a:pPr>
            <a:endParaRPr sz="2200"/>
          </a:p>
          <a:p>
            <a:pPr marL="382336" lvl="0" indent="-382336">
              <a:buSzPct val="100000"/>
              <a:buAutoNum type="arabicPeriod"/>
              <a:defRPr sz="1800"/>
            </a:pPr>
            <a:r>
              <a:rPr sz="2200"/>
              <a:t>Computational linguistics</a:t>
            </a:r>
          </a:p>
          <a:p>
            <a:pPr marL="382336" lvl="0" indent="-382336">
              <a:buSzPct val="100000"/>
              <a:buAutoNum type="arabicPeriod"/>
              <a:defRPr sz="1800"/>
            </a:pPr>
            <a:r>
              <a:rPr sz="2200"/>
              <a:t>Mechanolinguistics</a:t>
            </a:r>
          </a:p>
          <a:p>
            <a:pPr marL="382336" lvl="0" indent="-382336">
              <a:buSzPct val="100000"/>
              <a:buAutoNum type="arabicPeriod"/>
              <a:defRPr sz="1800"/>
            </a:pPr>
            <a:r>
              <a:rPr sz="2200"/>
              <a:t>Automatic language data processing</a:t>
            </a:r>
          </a:p>
          <a:p>
            <a:pPr marL="382336" lvl="0" indent="-382336">
              <a:buSzPct val="100000"/>
              <a:buAutoNum type="arabicPeriod"/>
              <a:defRPr sz="1800"/>
            </a:pPr>
            <a:r>
              <a:rPr sz="2200"/>
              <a:t>Natural language processing</a:t>
            </a:r>
          </a:p>
          <a:p>
            <a:pPr lvl="0">
              <a:defRPr sz="1800"/>
            </a:pPr>
            <a:endParaRPr sz="2200"/>
          </a:p>
          <a:p>
            <a:pPr lvl="0">
              <a:defRPr sz="1800"/>
            </a:pPr>
            <a:endParaRPr sz="2200"/>
          </a:p>
          <a:p>
            <a:pPr lvl="0">
              <a:defRPr sz="1800"/>
            </a:pPr>
            <a:r>
              <a:rPr sz="2200"/>
              <a:t>Let’s turn back the clock a bit.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noRot="1" noChangeAspect="1"/>
          </p:cNvSpPr>
          <p:nvPr>
            <p:ph type="sldImg"/>
          </p:nvPr>
        </p:nvSpPr>
        <p:spPr>
          <a:prstGeom prst="rect">
            <a:avLst/>
          </a:prstGeom>
        </p:spPr>
        <p:txBody>
          <a:bodyPr/>
          <a:lstStyle/>
          <a:p>
            <a:pPr lvl="0"/>
            <a:endParaRPr/>
          </a:p>
        </p:txBody>
      </p:sp>
      <p:sp>
        <p:nvSpPr>
          <p:cNvPr id="210" name="Shape 210"/>
          <p:cNvSpPr>
            <a:spLocks noGrp="1"/>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lvl="0">
              <a:defRPr sz="1800"/>
            </a:pPr>
            <a:r>
              <a:rPr sz="2200"/>
              <a:t>Fred Jelinek: It took enormous effort for my mother to succeed in emigrating. She didn't want to emulate my father's big mistake. The real reason we left for America was that my mother wanted to safeguard for me the opportunity to be educated: in 1949 it seemed very likely that the Communist regime will never allow me to attend any university. Upon her arrival she earned her living as a cook, first for families and later in restaurants. I completed high school and then contributed to the family economically by working in a factory in New Jersey to which I commuted by bus across the river Hudson.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prstGeom prst="rect">
            <a:avLst/>
          </a:prstGeom>
        </p:spPr>
        <p:txBody>
          <a:bodyPr/>
          <a:lstStyle/>
          <a:p>
            <a:pPr lvl="0"/>
            <a:endParaRPr/>
          </a:p>
        </p:txBody>
      </p:sp>
      <p:sp>
        <p:nvSpPr>
          <p:cNvPr id="217" name="Shape 217"/>
          <p:cNvSpPr>
            <a:spLocks noGrp="1"/>
          </p:cNvSpPr>
          <p:nvPr>
            <p:ph type="body" sz="quarter" idx="1"/>
          </p:nvPr>
        </p:nvSpPr>
        <p:spPr>
          <a:prstGeom prst="rect">
            <a:avLst/>
          </a:prstGeom>
        </p:spPr>
        <p:txBody>
          <a:bodyPr/>
          <a:lstStyle/>
          <a:p>
            <a:pPr lvl="0" defTabSz="584200">
              <a:lnSpc>
                <a:spcPct val="100000"/>
              </a:lnSpc>
              <a:defRPr sz="1800"/>
            </a:pPr>
            <a:r>
              <a:rPr sz="2400">
                <a:latin typeface="Lucida Grande"/>
                <a:ea typeface="Lucida Grande"/>
                <a:cs typeface="Lucida Grande"/>
                <a:sym typeface="Lucida Grande"/>
              </a:rPr>
              <a:t>Information Theory seemed to be one of the most prestigious disciplines during my</a:t>
            </a:r>
          </a:p>
          <a:p>
            <a:pPr lvl="0" defTabSz="584200">
              <a:lnSpc>
                <a:spcPct val="100000"/>
              </a:lnSpc>
              <a:defRPr sz="1800"/>
            </a:pPr>
            <a:r>
              <a:rPr sz="2400">
                <a:latin typeface="Lucida Grande"/>
                <a:ea typeface="Lucida Grande"/>
                <a:cs typeface="Lucida Grande"/>
                <a:sym typeface="Lucida Grande"/>
              </a:rPr>
              <a:t>years as a student at MIT (1954–1962). The faculty included the founders of the field—</a:t>
            </a:r>
          </a:p>
          <a:p>
            <a:pPr lvl="0" defTabSz="584200">
              <a:lnSpc>
                <a:spcPct val="100000"/>
              </a:lnSpc>
              <a:defRPr sz="1800"/>
            </a:pPr>
            <a:r>
              <a:rPr sz="2400">
                <a:latin typeface="Lucida Grande"/>
                <a:ea typeface="Lucida Grande"/>
                <a:cs typeface="Lucida Grande"/>
                <a:sym typeface="Lucida Grande"/>
              </a:rPr>
              <a:t>Shannon, Fano, Elias, and others. Not daring to approach</a:t>
            </a:r>
          </a:p>
          <a:p>
            <a:pPr lvl="0" defTabSz="584200">
              <a:lnSpc>
                <a:spcPct val="100000"/>
              </a:lnSpc>
              <a:defRPr sz="1800"/>
            </a:pPr>
            <a:r>
              <a:rPr sz="2400">
                <a:latin typeface="Lucida Grande"/>
                <a:ea typeface="Lucida Grande"/>
                <a:cs typeface="Lucida Grande"/>
                <a:sym typeface="Lucida Grande"/>
              </a:rPr>
              <a:t>Shannon himself, I asked Professor Fano to be my thesis adviser.</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prstGeom prst="rect">
            <a:avLst/>
          </a:prstGeom>
        </p:spPr>
        <p:txBody>
          <a:bodyPr/>
          <a:lstStyle/>
          <a:p>
            <a:pPr lvl="0"/>
            <a:endParaRPr/>
          </a:p>
        </p:txBody>
      </p:sp>
      <p:sp>
        <p:nvSpPr>
          <p:cNvPr id="222" name="Shape 222"/>
          <p:cNvSpPr>
            <a:spLocks noGrp="1"/>
          </p:cNvSpPr>
          <p:nvPr>
            <p:ph type="body" sz="quarter" idx="1"/>
          </p:nvPr>
        </p:nvSpPr>
        <p:spPr>
          <a:prstGeom prst="rect">
            <a:avLst/>
          </a:prstGeom>
        </p:spPr>
        <p:txBody>
          <a:bodyPr/>
          <a:lstStyle>
            <a:lvl1pPr defTabSz="584200">
              <a:lnSpc>
                <a:spcPct val="100000"/>
              </a:lnSpc>
              <a:defRPr sz="2000">
                <a:latin typeface="Lucida Grande"/>
                <a:ea typeface="Lucida Grande"/>
                <a:cs typeface="Lucida Grande"/>
                <a:sym typeface="Lucida Grande"/>
              </a:defRPr>
            </a:lvl1pPr>
          </a:lstStyle>
          <a:p>
            <a:pPr lvl="0">
              <a:defRPr sz="1800"/>
            </a:pPr>
            <a:r>
              <a:rPr sz="2000"/>
              <a:t>In 1957 after a trip to Vienna, Jelinek visited old friends in Prague, where he met Milena Tobolová, a colleague of his friend Miloš Forman (director of One Flew Over the Cuckoo’s Nest and Amadeus). Gradually, they became close and eventually they decided to marry. However, their application for marriage was denied on several occasions by communist authorities. In 1960, Frederick Jelinek was proclaimed "persona non grata" in Czechoslovakia and his planned visits were banned permanently. As an inaugural gift to Kennedy, the Czechs released nine dissidents and one of them was Milena Tobolová. The Jelineks soon married and Milena took up a studentship in a new PhD program that had just started at MIT: linguistics.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prstGeom prst="rect">
            <a:avLst/>
          </a:prstGeom>
        </p:spPr>
        <p:txBody>
          <a:bodyPr/>
          <a:lstStyle/>
          <a:p>
            <a:pPr lvl="0"/>
            <a:endParaRPr/>
          </a:p>
        </p:txBody>
      </p:sp>
      <p:sp>
        <p:nvSpPr>
          <p:cNvPr id="228" name="Shape 228"/>
          <p:cNvSpPr>
            <a:spLocks noGrp="1"/>
          </p:cNvSpPr>
          <p:nvPr>
            <p:ph type="body" sz="quarter" idx="1"/>
          </p:nvPr>
        </p:nvSpPr>
        <p:spPr>
          <a:prstGeom prst="rect">
            <a:avLst/>
          </a:prstGeom>
        </p:spPr>
        <p:txBody>
          <a:bodyPr/>
          <a:lstStyle>
            <a:lvl1pPr defTabSz="584200">
              <a:lnSpc>
                <a:spcPct val="100000"/>
              </a:lnSpc>
              <a:defRPr sz="2000">
                <a:latin typeface="Lucida Grande"/>
                <a:ea typeface="Lucida Grande"/>
                <a:cs typeface="Lucida Grande"/>
                <a:sym typeface="Lucida Grande"/>
              </a:defRPr>
            </a:lvl1pPr>
          </a:lstStyle>
          <a:p>
            <a:pPr lvl="0">
              <a:defRPr sz="1800"/>
            </a:pPr>
            <a:r>
              <a:rPr sz="2000"/>
              <a:t>Fred Jelinek: So Milena started attending lectures, several of them taught by Noam Chomsky. I sat in with her and got the crazy notion that I should switch from Information Theory to Linguistics. I went so far as to explore this notion with Professor Chomsky. Of course, word got around to my adviser Fano, whom it really upset. He declared that I could contemplate switching only after I had received my doctorate in Information Theory. I had no choice other than to obey. Soon thereafter, my thesis almost finished, I started interviewing at universities for a faculty position.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prstGeom prst="rect">
            <a:avLst/>
          </a:prstGeom>
        </p:spPr>
        <p:txBody>
          <a:bodyPr/>
          <a:lstStyle/>
          <a:p>
            <a:pPr lvl="0"/>
            <a:endParaRPr/>
          </a:p>
        </p:txBody>
      </p:sp>
      <p:sp>
        <p:nvSpPr>
          <p:cNvPr id="252" name="Shape 252"/>
          <p:cNvSpPr>
            <a:spLocks noGrp="1"/>
          </p:cNvSpPr>
          <p:nvPr>
            <p:ph type="body" sz="quarter" idx="1"/>
          </p:nvPr>
        </p:nvSpPr>
        <p:spPr>
          <a:prstGeom prst="rect">
            <a:avLst/>
          </a:prstGeom>
        </p:spPr>
        <p:txBody>
          <a:bodyPr/>
          <a:lstStyle/>
          <a:p>
            <a:pPr lvl="0">
              <a:defRPr sz="1800"/>
            </a:pPr>
            <a:r>
              <a:rPr sz="2200"/>
              <a:t>So, at this point we have very exciting times for both linguistics, information theory, and potentially, their intersection. But difficulties were on the horizon.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noRot="1" noChangeAspect="1"/>
          </p:cNvSpPr>
          <p:nvPr>
            <p:ph type="sldImg"/>
          </p:nvPr>
        </p:nvSpPr>
        <p:spPr>
          <a:prstGeom prst="rect">
            <a:avLst/>
          </a:prstGeom>
        </p:spPr>
        <p:txBody>
          <a:bodyPr/>
          <a:lstStyle/>
          <a:p>
            <a:pPr lvl="0"/>
            <a:endParaRPr/>
          </a:p>
        </p:txBody>
      </p:sp>
      <p:sp>
        <p:nvSpPr>
          <p:cNvPr id="257" name="Shape 257"/>
          <p:cNvSpPr>
            <a:spLocks noGrp="1"/>
          </p:cNvSpPr>
          <p:nvPr>
            <p:ph type="body" sz="quarter" idx="1"/>
          </p:nvPr>
        </p:nvSpPr>
        <p:spPr>
          <a:prstGeom prst="rect">
            <a:avLst/>
          </a:prstGeom>
        </p:spPr>
        <p:txBody>
          <a:bodyPr/>
          <a:lstStyle/>
          <a:p>
            <a:pPr lvl="0">
              <a:defRPr sz="1800"/>
            </a:pPr>
            <a:r>
              <a:rPr sz="2200"/>
              <a:t>INFORMATION theory has, in the last few years, become something of a scientific bandwagon. Starting as a technical tool for the communication engineer, it has received an extraordinary amount of publicity in the popular as well as the scientific press. In part, this has been due to connections with such fashionable fields as computing machines, cybernetics, and automation; and in part, to the novelty of its subject matter. As a consequence, it has perhaps been ballooned to an importance beyond its actual accomplishments. Our fellow scientists in many different fields, attracted by the fanfare and by the new avenues opened to scientific analysis, are using these ideas in their own problems. Applications are being made to biology, psychology, linguistics, fundamental physics, economics, the theory of organization, and many others. In short, information theory is currently partaking of a somewhat heady draught of general popularity. Although this wave of popularity is certainly pleasant and exciting for those of us working in the field, it carries at the same time an element of danger. While we feel that information theory is indeed a valuable tool in providing fundamental insights into the nature of communication problems and will</a:t>
            </a:r>
          </a:p>
          <a:p>
            <a:pPr lvl="0">
              <a:defRPr sz="1800"/>
            </a:pPr>
            <a:r>
              <a:rPr sz="2200"/>
              <a:t>continue to grow in importance, it is certainly no panacea for the communication engineer or, a fortiori, for anyone else.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prstGeom prst="rect">
            <a:avLst/>
          </a:prstGeom>
        </p:spPr>
        <p:txBody>
          <a:bodyPr/>
          <a:lstStyle/>
          <a:p>
            <a:pPr lvl="0"/>
            <a:endParaRPr/>
          </a:p>
        </p:txBody>
      </p:sp>
      <p:sp>
        <p:nvSpPr>
          <p:cNvPr id="263" name="Shape 263"/>
          <p:cNvSpPr>
            <a:spLocks noGrp="1"/>
          </p:cNvSpPr>
          <p:nvPr>
            <p:ph type="body" sz="quarter" idx="1"/>
          </p:nvPr>
        </p:nvSpPr>
        <p:spPr>
          <a:prstGeom prst="rect">
            <a:avLst/>
          </a:prstGeom>
        </p:spPr>
        <p:txBody>
          <a:bodyPr/>
          <a:lstStyle/>
          <a:p>
            <a:pPr lvl="0">
              <a:defRPr sz="1800"/>
            </a:pPr>
            <a:r>
              <a:rPr sz="2200"/>
              <a:t>But information theoretic ideas were also under attack in linguistics.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noRot="1" noChangeAspect="1"/>
          </p:cNvSpPr>
          <p:nvPr>
            <p:ph type="sldImg"/>
          </p:nvPr>
        </p:nvSpPr>
        <p:spPr>
          <a:prstGeom prst="rect">
            <a:avLst/>
          </a:prstGeom>
        </p:spPr>
        <p:txBody>
          <a:bodyPr/>
          <a:lstStyle/>
          <a:p>
            <a:pPr lvl="0"/>
            <a:endParaRPr/>
          </a:p>
        </p:txBody>
      </p:sp>
      <p:sp>
        <p:nvSpPr>
          <p:cNvPr id="52" name="Shape 52"/>
          <p:cNvSpPr>
            <a:spLocks noGrp="1"/>
          </p:cNvSpPr>
          <p:nvPr>
            <p:ph type="body" sz="quarter" idx="1"/>
          </p:nvPr>
        </p:nvSpPr>
        <p:spPr>
          <a:prstGeom prst="rect">
            <a:avLst/>
          </a:prstGeom>
        </p:spPr>
        <p:txBody>
          <a:bodyPr/>
          <a:lstStyle/>
          <a:p>
            <a:pPr lvl="0" defTabSz="584200">
              <a:lnSpc>
                <a:spcPct val="100000"/>
              </a:lnSpc>
              <a:defRPr sz="1800"/>
            </a:pPr>
            <a:r>
              <a:rPr sz="2000">
                <a:latin typeface="Lucida Grande"/>
                <a:ea typeface="Lucida Grande"/>
                <a:cs typeface="Lucida Grande"/>
                <a:sym typeface="Lucida Grande"/>
              </a:rPr>
              <a:t>Correspondence between Marin Mersenne and René Descartes.</a:t>
            </a:r>
          </a:p>
          <a:p>
            <a:pPr lvl="0" defTabSz="584200">
              <a:lnSpc>
                <a:spcPct val="100000"/>
              </a:lnSpc>
              <a:defRPr sz="1800"/>
            </a:pPr>
            <a:endParaRPr sz="2000">
              <a:latin typeface="Lucida Grande"/>
              <a:ea typeface="Lucida Grande"/>
              <a:cs typeface="Lucida Grande"/>
              <a:sym typeface="Lucida Grande"/>
            </a:endParaRPr>
          </a:p>
          <a:p>
            <a:pPr lvl="0" defTabSz="584200">
              <a:lnSpc>
                <a:spcPct val="100000"/>
              </a:lnSpc>
              <a:defRPr sz="1800"/>
            </a:pPr>
            <a:r>
              <a:rPr sz="2000">
                <a:latin typeface="Lucida Grande"/>
                <a:ea typeface="Lucida Grande"/>
                <a:cs typeface="Lucida Grande"/>
                <a:sym typeface="Lucida Grande"/>
              </a:rPr>
              <a:t>Leibniz: De Arte Combinatoria (1666), discusses the alphabet of human thought, attributes to Descartes. For him, this is a first step towards the Characteristica Universalis, the perfect language which would provide a direct representation of ideas along with a calculus for the philosophical reasoning.</a:t>
            </a:r>
          </a:p>
          <a:p>
            <a:pPr lvl="0" defTabSz="584200">
              <a:lnSpc>
                <a:spcPct val="100000"/>
              </a:lnSpc>
              <a:defRPr sz="1800"/>
            </a:pPr>
            <a:endParaRPr sz="2000">
              <a:latin typeface="Lucida Grande"/>
              <a:ea typeface="Lucida Grande"/>
              <a:cs typeface="Lucida Grande"/>
              <a:sym typeface="Lucida Grande"/>
            </a:endParaRPr>
          </a:p>
          <a:p>
            <a:pPr lvl="0" defTabSz="584200">
              <a:lnSpc>
                <a:spcPct val="100000"/>
              </a:lnSpc>
              <a:defRPr sz="1800"/>
            </a:pPr>
            <a:r>
              <a:rPr sz="2000">
                <a:latin typeface="Lucida Grande"/>
                <a:ea typeface="Lucida Grande"/>
                <a:cs typeface="Lucida Grande"/>
                <a:sym typeface="Lucida Grande"/>
              </a:rPr>
              <a:t>One of the most well developed proposals was published by the English philosopher John Wilkins (1668). The 600 page book lays out a detailed ontology on which to build a universal language, including early concepts of what might now be called universal grammar.</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a:spLocks noGrp="1" noRot="1" noChangeAspect="1"/>
          </p:cNvSpPr>
          <p:nvPr>
            <p:ph type="sldImg"/>
          </p:nvPr>
        </p:nvSpPr>
        <p:spPr>
          <a:prstGeom prst="rect">
            <a:avLst/>
          </a:prstGeom>
        </p:spPr>
        <p:txBody>
          <a:bodyPr/>
          <a:lstStyle/>
          <a:p>
            <a:pPr lvl="0"/>
            <a:endParaRPr/>
          </a:p>
        </p:txBody>
      </p:sp>
      <p:sp>
        <p:nvSpPr>
          <p:cNvPr id="271" name="Shape 271"/>
          <p:cNvSpPr>
            <a:spLocks noGrp="1"/>
          </p:cNvSpPr>
          <p:nvPr>
            <p:ph type="body" sz="quarter" idx="1"/>
          </p:nvPr>
        </p:nvSpPr>
        <p:spPr>
          <a:prstGeom prst="rect">
            <a:avLst/>
          </a:prstGeom>
        </p:spPr>
        <p:txBody>
          <a:bodyPr/>
          <a:lstStyle/>
          <a:p>
            <a:pPr lvl="0">
              <a:defRPr sz="1800"/>
            </a:pPr>
            <a:r>
              <a:rPr sz="2200"/>
              <a:t>Under this argument, linguistics began to take a sharp turn away from any form of empiricism, which included information theory.</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a:spLocks noGrp="1" noRot="1" noChangeAspect="1"/>
          </p:cNvSpPr>
          <p:nvPr>
            <p:ph type="sldImg"/>
          </p:nvPr>
        </p:nvSpPr>
        <p:spPr>
          <a:prstGeom prst="rect">
            <a:avLst/>
          </a:prstGeom>
        </p:spPr>
        <p:txBody>
          <a:bodyPr/>
          <a:lstStyle/>
          <a:p>
            <a:pPr lvl="0"/>
            <a:endParaRPr/>
          </a:p>
        </p:txBody>
      </p:sp>
      <p:sp>
        <p:nvSpPr>
          <p:cNvPr id="277" name="Shape 277"/>
          <p:cNvSpPr>
            <a:spLocks noGrp="1"/>
          </p:cNvSpPr>
          <p:nvPr>
            <p:ph type="body" sz="quarter" idx="1"/>
          </p:nvPr>
        </p:nvSpPr>
        <p:spPr>
          <a:prstGeom prst="rect">
            <a:avLst/>
          </a:prstGeom>
        </p:spPr>
        <p:txBody>
          <a:bodyPr/>
          <a:lstStyle/>
          <a:p>
            <a:pPr lvl="0">
              <a:defRPr sz="1800"/>
            </a:pPr>
            <a:r>
              <a:rPr sz="2200"/>
              <a:t>Under mounting criticism, the US government commissioned an evaluation of the machine translation work that it had been funding. It was headed by John Pierce, an eminent scientist who had invented the transistor while at Bell Labs.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Shape 282"/>
          <p:cNvSpPr>
            <a:spLocks noGrp="1" noRot="1" noChangeAspect="1"/>
          </p:cNvSpPr>
          <p:nvPr>
            <p:ph type="sldImg"/>
          </p:nvPr>
        </p:nvSpPr>
        <p:spPr>
          <a:prstGeom prst="rect">
            <a:avLst/>
          </a:prstGeom>
        </p:spPr>
        <p:txBody>
          <a:bodyPr/>
          <a:lstStyle/>
          <a:p>
            <a:pPr lvl="0"/>
            <a:endParaRPr/>
          </a:p>
        </p:txBody>
      </p:sp>
      <p:sp>
        <p:nvSpPr>
          <p:cNvPr id="283" name="Shape 283"/>
          <p:cNvSpPr>
            <a:spLocks noGrp="1"/>
          </p:cNvSpPr>
          <p:nvPr>
            <p:ph type="body" sz="quarter" idx="1"/>
          </p:nvPr>
        </p:nvSpPr>
        <p:spPr>
          <a:prstGeom prst="rect">
            <a:avLst/>
          </a:prstGeom>
        </p:spPr>
        <p:txBody>
          <a:bodyPr/>
          <a:lstStyle/>
          <a:p>
            <a:pPr lvl="0">
              <a:defRPr sz="1800"/>
            </a:pPr>
            <a:r>
              <a:rPr sz="2200"/>
              <a:t>This report basically killed research in machine translation for decades in the United States. What is less well known is that advocated basic research in linguistics.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Shape 296"/>
          <p:cNvSpPr>
            <a:spLocks noGrp="1" noRot="1" noChangeAspect="1"/>
          </p:cNvSpPr>
          <p:nvPr>
            <p:ph type="sldImg"/>
          </p:nvPr>
        </p:nvSpPr>
        <p:spPr>
          <a:prstGeom prst="rect">
            <a:avLst/>
          </a:prstGeom>
        </p:spPr>
        <p:txBody>
          <a:bodyPr/>
          <a:lstStyle/>
          <a:p>
            <a:pPr lvl="0"/>
            <a:endParaRPr/>
          </a:p>
        </p:txBody>
      </p:sp>
      <p:sp>
        <p:nvSpPr>
          <p:cNvPr id="297" name="Shape 297"/>
          <p:cNvSpPr>
            <a:spLocks noGrp="1"/>
          </p:cNvSpPr>
          <p:nvPr>
            <p:ph type="body" sz="quarter" idx="1"/>
          </p:nvPr>
        </p:nvSpPr>
        <p:spPr>
          <a:prstGeom prst="rect">
            <a:avLst/>
          </a:prstGeom>
        </p:spPr>
        <p:txBody>
          <a:bodyPr/>
          <a:lstStyle/>
          <a:p>
            <a:pPr lvl="0">
              <a:defRPr sz="1800"/>
            </a:pPr>
            <a:r>
              <a:rPr sz="2200"/>
              <a:t>A similar conclusion was reached by the UK government within the next few years.</a:t>
            </a:r>
          </a:p>
          <a:p>
            <a:pPr lvl="0">
              <a:defRPr sz="1800"/>
            </a:pPr>
            <a:endParaRPr sz="2200"/>
          </a:p>
          <a:p>
            <a:pPr lvl="0">
              <a:defRPr sz="1800"/>
            </a:pPr>
            <a:r>
              <a:rPr sz="2200"/>
              <a:t>Cambridge Language Research Unit ceased operation in 1978</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Shape 301"/>
          <p:cNvSpPr>
            <a:spLocks noGrp="1" noRot="1" noChangeAspect="1"/>
          </p:cNvSpPr>
          <p:nvPr>
            <p:ph type="sldImg"/>
          </p:nvPr>
        </p:nvSpPr>
        <p:spPr>
          <a:prstGeom prst="rect">
            <a:avLst/>
          </a:prstGeom>
        </p:spPr>
        <p:txBody>
          <a:bodyPr/>
          <a:lstStyle/>
          <a:p>
            <a:pPr lvl="0"/>
            <a:endParaRPr/>
          </a:p>
        </p:txBody>
      </p:sp>
      <p:sp>
        <p:nvSpPr>
          <p:cNvPr id="302" name="Shape 302"/>
          <p:cNvSpPr>
            <a:spLocks noGrp="1"/>
          </p:cNvSpPr>
          <p:nvPr>
            <p:ph type="body" sz="quarter" idx="1"/>
          </p:nvPr>
        </p:nvSpPr>
        <p:spPr>
          <a:prstGeom prst="rect">
            <a:avLst/>
          </a:prstGeom>
        </p:spPr>
        <p:txBody>
          <a:bodyPr/>
          <a:lstStyle/>
          <a:p>
            <a:pPr lvl="0">
              <a:defRPr sz="1800"/>
            </a:pPr>
            <a:r>
              <a:rPr sz="2200"/>
              <a:t>A similar conclusion was reached by the UK government within the next few years.</a:t>
            </a:r>
          </a:p>
          <a:p>
            <a:pPr lvl="0">
              <a:defRPr sz="1800"/>
            </a:pPr>
            <a:endParaRPr sz="2200"/>
          </a:p>
          <a:p>
            <a:pPr lvl="0">
              <a:defRPr sz="1800"/>
            </a:pPr>
            <a:r>
              <a:rPr sz="2200"/>
              <a:t>Cambridge Language Research Unit ceased operation in 1978</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prstGeom prst="rect">
            <a:avLst/>
          </a:prstGeom>
        </p:spPr>
        <p:txBody>
          <a:bodyPr/>
          <a:lstStyle/>
          <a:p>
            <a:pPr lvl="0"/>
            <a:endParaRPr/>
          </a:p>
        </p:txBody>
      </p:sp>
      <p:sp>
        <p:nvSpPr>
          <p:cNvPr id="311" name="Shape 311"/>
          <p:cNvSpPr>
            <a:spLocks noGrp="1"/>
          </p:cNvSpPr>
          <p:nvPr>
            <p:ph type="body" sz="quarter" idx="1"/>
          </p:nvPr>
        </p:nvSpPr>
        <p:spPr>
          <a:prstGeom prst="rect">
            <a:avLst/>
          </a:prstGeom>
        </p:spPr>
        <p:txBody>
          <a:bodyPr/>
          <a:lstStyle/>
          <a:p>
            <a:pPr lvl="0" defTabSz="584200">
              <a:lnSpc>
                <a:spcPct val="100000"/>
              </a:lnSpc>
              <a:defRPr sz="1800"/>
            </a:pPr>
            <a:r>
              <a:rPr sz="2100">
                <a:latin typeface="Lucida Grande"/>
                <a:ea typeface="Lucida Grande"/>
                <a:cs typeface="Lucida Grande"/>
                <a:sym typeface="Lucida Grande"/>
              </a:rPr>
              <a:t>Jelinek:  I neglected to make any arrangements for work during the coming summer of 1972, so I called Joe Raviv and asked if I could spend three months in his group in Yorktown Heights. His answer was “Certainly, the sooner you arrive the</a:t>
            </a:r>
          </a:p>
          <a:p>
            <a:pPr lvl="0" defTabSz="584200">
              <a:lnSpc>
                <a:spcPct val="100000"/>
              </a:lnSpc>
              <a:defRPr sz="1800"/>
            </a:pPr>
            <a:r>
              <a:rPr sz="2100">
                <a:latin typeface="Lucida Grande"/>
                <a:ea typeface="Lucida Grande"/>
                <a:cs typeface="Lucida Grande"/>
                <a:sym typeface="Lucida Grande"/>
              </a:rPr>
              <a:t>better. We are starting to work on speech recognition.”</a:t>
            </a:r>
          </a:p>
          <a:p>
            <a:pPr lvl="0" defTabSz="584200">
              <a:lnSpc>
                <a:spcPct val="100000"/>
              </a:lnSpc>
              <a:defRPr sz="1800"/>
            </a:pPr>
            <a:r>
              <a:rPr sz="2100">
                <a:latin typeface="Lucida Grande"/>
                <a:ea typeface="Lucida Grande"/>
                <a:cs typeface="Lucida Grande"/>
                <a:sym typeface="Lucida Grande"/>
              </a:rPr>
              <a:t>By the time I arrived to take up that summer job, Raviv was promoted to manager</a:t>
            </a:r>
          </a:p>
          <a:p>
            <a:pPr lvl="0" defTabSz="584200">
              <a:lnSpc>
                <a:spcPct val="100000"/>
              </a:lnSpc>
              <a:defRPr sz="1800"/>
            </a:pPr>
            <a:r>
              <a:rPr sz="2100">
                <a:latin typeface="Lucida Grande"/>
                <a:ea typeface="Lucida Grande"/>
                <a:cs typeface="Lucida Grande"/>
                <a:sym typeface="Lucida Grande"/>
              </a:rPr>
              <a:t>of the IBM Scientific Center in Haifa, and IBM was negotiating with Professor Jonathan</a:t>
            </a:r>
          </a:p>
          <a:p>
            <a:pPr lvl="0" defTabSz="584200">
              <a:lnSpc>
                <a:spcPct val="100000"/>
              </a:lnSpc>
              <a:defRPr sz="1800"/>
            </a:pPr>
            <a:r>
              <a:rPr sz="2100">
                <a:latin typeface="Lucida Grande"/>
                <a:ea typeface="Lucida Grande"/>
                <a:cs typeface="Lucida Grande"/>
                <a:sym typeface="Lucida Grande"/>
              </a:rPr>
              <a:t>Allen of MIT to take over the speech group. These negotiations were not successful, and</a:t>
            </a:r>
          </a:p>
          <a:p>
            <a:pPr lvl="0" defTabSz="584200">
              <a:lnSpc>
                <a:spcPct val="100000"/>
              </a:lnSpc>
              <a:defRPr sz="1800"/>
            </a:pPr>
            <a:r>
              <a:rPr sz="2100">
                <a:latin typeface="Lucida Grande"/>
                <a:ea typeface="Lucida Grande"/>
                <a:cs typeface="Lucida Grande"/>
                <a:sym typeface="Lucida Grande"/>
              </a:rPr>
              <a:t>several weeks later the job was offered to me. I requested Cornell to grant me a leave of</a:t>
            </a:r>
          </a:p>
          <a:p>
            <a:pPr lvl="0" defTabSz="584200">
              <a:lnSpc>
                <a:spcPct val="100000"/>
              </a:lnSpc>
              <a:defRPr sz="1800"/>
            </a:pPr>
            <a:r>
              <a:rPr sz="2100">
                <a:latin typeface="Lucida Grande"/>
                <a:ea typeface="Lucida Grande"/>
                <a:cs typeface="Lucida Grande"/>
                <a:sym typeface="Lucida Grande"/>
              </a:rPr>
              <a:t>absence; they did, and I joined IBM (the following year I asked for and got another year,</a:t>
            </a:r>
          </a:p>
          <a:p>
            <a:pPr lvl="0" defTabSz="584200">
              <a:lnSpc>
                <a:spcPct val="100000"/>
              </a:lnSpc>
              <a:defRPr sz="1800"/>
            </a:pPr>
            <a:r>
              <a:rPr sz="2100">
                <a:latin typeface="Lucida Grande"/>
                <a:ea typeface="Lucida Grande"/>
                <a:cs typeface="Lucida Grande"/>
                <a:sym typeface="Lucida Grande"/>
              </a:rPr>
              <a:t>but when I tried to carry out the same maneuver in 1974, I was turned down).</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prstGeom prst="rect">
            <a:avLst/>
          </a:prstGeom>
        </p:spPr>
        <p:txBody>
          <a:bodyPr/>
          <a:lstStyle/>
          <a:p>
            <a:pPr lvl="0"/>
            <a:endParaRPr/>
          </a:p>
        </p:txBody>
      </p:sp>
      <p:sp>
        <p:nvSpPr>
          <p:cNvPr id="319" name="Shape 319"/>
          <p:cNvSpPr>
            <a:spLocks noGrp="1"/>
          </p:cNvSpPr>
          <p:nvPr>
            <p:ph type="body" sz="quarter" idx="1"/>
          </p:nvPr>
        </p:nvSpPr>
        <p:spPr>
          <a:prstGeom prst="rect">
            <a:avLst/>
          </a:prstGeom>
        </p:spPr>
        <p:txBody>
          <a:bodyPr/>
          <a:lstStyle/>
          <a:p>
            <a:pPr lvl="0">
              <a:defRPr sz="1800"/>
            </a:pPr>
            <a:r>
              <a:rPr sz="2200"/>
              <a:t>In the midst of all of the gloom around the field, why did IBM decide to start a research project on speech recognition?</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Shape 326"/>
          <p:cNvSpPr>
            <a:spLocks noGrp="1" noRot="1" noChangeAspect="1"/>
          </p:cNvSpPr>
          <p:nvPr>
            <p:ph type="sldImg"/>
          </p:nvPr>
        </p:nvSpPr>
        <p:spPr>
          <a:prstGeom prst="rect">
            <a:avLst/>
          </a:prstGeom>
        </p:spPr>
        <p:txBody>
          <a:bodyPr/>
          <a:lstStyle/>
          <a:p>
            <a:pPr lvl="0"/>
            <a:endParaRPr/>
          </a:p>
        </p:txBody>
      </p:sp>
      <p:sp>
        <p:nvSpPr>
          <p:cNvPr id="327" name="Shape 327"/>
          <p:cNvSpPr>
            <a:spLocks noGrp="1"/>
          </p:cNvSpPr>
          <p:nvPr>
            <p:ph type="body" sz="quarter" idx="1"/>
          </p:nvPr>
        </p:nvSpPr>
        <p:spPr>
          <a:prstGeom prst="rect">
            <a:avLst/>
          </a:prstGeom>
        </p:spPr>
        <p:txBody>
          <a:bodyPr/>
          <a:lstStyle/>
          <a:p>
            <a:pPr lvl="0">
              <a:defRPr sz="1800"/>
            </a:pPr>
            <a:r>
              <a:rPr sz="2200"/>
              <a:t>Who thinks of IBM as a dynamic, innovative, risk-taking company?</a:t>
            </a:r>
          </a:p>
          <a:p>
            <a:pPr lvl="0">
              <a:defRPr sz="1800"/>
            </a:pPr>
            <a:endParaRPr sz="2200"/>
          </a:p>
          <a:p>
            <a:pPr lvl="0">
              <a:defRPr sz="1800"/>
            </a:pPr>
            <a:r>
              <a:rPr sz="2200"/>
              <a:t>See the architect and the painter, about Charles and Ray Eames.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Shape 331"/>
          <p:cNvSpPr>
            <a:spLocks noGrp="1" noRot="1" noChangeAspect="1"/>
          </p:cNvSpPr>
          <p:nvPr>
            <p:ph type="sldImg"/>
          </p:nvPr>
        </p:nvSpPr>
        <p:spPr>
          <a:prstGeom prst="rect">
            <a:avLst/>
          </a:prstGeom>
        </p:spPr>
        <p:txBody>
          <a:bodyPr/>
          <a:lstStyle/>
          <a:p>
            <a:pPr lvl="0"/>
            <a:endParaRPr/>
          </a:p>
        </p:txBody>
      </p:sp>
      <p:sp>
        <p:nvSpPr>
          <p:cNvPr id="332" name="Shape 332"/>
          <p:cNvSpPr>
            <a:spLocks noGrp="1"/>
          </p:cNvSpPr>
          <p:nvPr>
            <p:ph type="body" sz="quarter" idx="1"/>
          </p:nvPr>
        </p:nvSpPr>
        <p:spPr>
          <a:prstGeom prst="rect">
            <a:avLst/>
          </a:prstGeom>
        </p:spPr>
        <p:txBody>
          <a:bodyPr/>
          <a:lstStyle/>
          <a:p>
            <a:pPr lvl="0" defTabSz="584200">
              <a:lnSpc>
                <a:spcPct val="100000"/>
              </a:lnSpc>
              <a:defRPr sz="1800"/>
            </a:pPr>
            <a:r>
              <a:rPr sz="2100">
                <a:latin typeface="Lucida Grande"/>
                <a:ea typeface="Lucida Grande"/>
                <a:cs typeface="Lucida Grande"/>
                <a:sym typeface="Lucida Grande"/>
              </a:rPr>
              <a:t>Fred Jelinek: Towards the end of the summer I took over the direction of the group and received a gift from heaven:the freshly graduated physicist Robert Mercer, who in the spring accepted an IBM job in a group that was abolished before he arrived in September.</a:t>
            </a:r>
          </a:p>
          <a:p>
            <a:pPr lvl="0" defTabSz="584200">
              <a:lnSpc>
                <a:spcPct val="100000"/>
              </a:lnSpc>
              <a:defRPr sz="1800"/>
            </a:pPr>
            <a:endParaRPr sz="2100">
              <a:latin typeface="Lucida Grande"/>
              <a:ea typeface="Lucida Grande"/>
              <a:cs typeface="Lucida Grande"/>
              <a:sym typeface="Lucida Grande"/>
            </a:endParaRPr>
          </a:p>
          <a:p>
            <a:pPr lvl="0" defTabSz="584200">
              <a:lnSpc>
                <a:spcPct val="100000"/>
              </a:lnSpc>
              <a:defRPr sz="1800"/>
            </a:pPr>
            <a:r>
              <a:rPr sz="2100">
                <a:latin typeface="Lucida Grande"/>
                <a:ea typeface="Lucida Grande"/>
                <a:cs typeface="Lucida Grande"/>
                <a:sym typeface="Lucida Grande"/>
              </a:rPr>
              <a:t>Bob Mercer: The head of the computer science department told me to take a few weeks to look around for a group that I’d like to work in. So I did, I spoke to a number of people in the then newly-forming speech recognition group, which was intellectually headed by Fred Jelinek and Lalit Bahl, a couple of information theorists. I felt immediately with their noisy channel formulation of the speech recognition problem was the correct way to look at things, so I signed up.</a:t>
            </a:r>
          </a:p>
          <a:p>
            <a:pPr lvl="0" defTabSz="584200">
              <a:lnSpc>
                <a:spcPct val="100000"/>
              </a:lnSpc>
              <a:defRPr sz="1800"/>
            </a:pPr>
            <a:endParaRPr sz="2100">
              <a:latin typeface="Lucida Grande"/>
              <a:ea typeface="Lucida Grande"/>
              <a:cs typeface="Lucida Grande"/>
              <a:sym typeface="Lucida Grande"/>
            </a:endParaRPr>
          </a:p>
          <a:p>
            <a:pPr lvl="0" defTabSz="584200">
              <a:lnSpc>
                <a:spcPct val="100000"/>
              </a:lnSpc>
              <a:defRPr sz="1800"/>
            </a:pPr>
            <a:endParaRPr sz="2100">
              <a:latin typeface="Lucida Grande"/>
              <a:ea typeface="Lucida Grande"/>
              <a:cs typeface="Lucida Grande"/>
              <a:sym typeface="Lucida Grande"/>
            </a:endParaRPr>
          </a:p>
          <a:p>
            <a:pPr lvl="0" defTabSz="584200">
              <a:lnSpc>
                <a:spcPct val="100000"/>
              </a:lnSpc>
              <a:defRPr sz="1800"/>
            </a:pPr>
            <a:endParaRPr sz="1600">
              <a:latin typeface="Lucida Grande"/>
              <a:ea typeface="Lucida Grande"/>
              <a:cs typeface="Lucida Grande"/>
              <a:sym typeface="Lucida Grande"/>
            </a:endParaRPr>
          </a:p>
          <a:p>
            <a:pPr lvl="0" defTabSz="584200">
              <a:lnSpc>
                <a:spcPct val="100000"/>
              </a:lnSpc>
              <a:defRPr sz="1800"/>
            </a:pPr>
            <a:endParaRPr sz="1600">
              <a:latin typeface="Lucida Grande"/>
              <a:ea typeface="Lucida Grande"/>
              <a:cs typeface="Lucida Grande"/>
              <a:sym typeface="Lucida Grande"/>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Shape 338"/>
          <p:cNvSpPr>
            <a:spLocks noGrp="1" noRot="1" noChangeAspect="1"/>
          </p:cNvSpPr>
          <p:nvPr>
            <p:ph type="sldImg"/>
          </p:nvPr>
        </p:nvSpPr>
        <p:spPr>
          <a:prstGeom prst="rect">
            <a:avLst/>
          </a:prstGeom>
        </p:spPr>
        <p:txBody>
          <a:bodyPr/>
          <a:lstStyle/>
          <a:p>
            <a:pPr lvl="0"/>
            <a:endParaRPr/>
          </a:p>
        </p:txBody>
      </p:sp>
      <p:sp>
        <p:nvSpPr>
          <p:cNvPr id="339" name="Shape 339"/>
          <p:cNvSpPr>
            <a:spLocks noGrp="1"/>
          </p:cNvSpPr>
          <p:nvPr>
            <p:ph type="body" sz="quarter" idx="1"/>
          </p:nvPr>
        </p:nvSpPr>
        <p:spPr>
          <a:prstGeom prst="rect">
            <a:avLst/>
          </a:prstGeom>
        </p:spPr>
        <p:txBody>
          <a:bodyPr/>
          <a:lstStyle/>
          <a:p>
            <a:pPr lvl="0">
              <a:defRPr sz="1800"/>
            </a:pPr>
            <a:r>
              <a:rPr sz="2200"/>
              <a:t>By 1975 the group had established the basic mathematics of an information-theoretic approach to speech recognition.</a:t>
            </a:r>
          </a:p>
          <a:p>
            <a:pPr lvl="0">
              <a:defRPr sz="1800"/>
            </a:pPr>
            <a:endParaRPr sz="2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Shape 58"/>
          <p:cNvSpPr>
            <a:spLocks noGrp="1" noRot="1" noChangeAspect="1"/>
          </p:cNvSpPr>
          <p:nvPr>
            <p:ph type="sldImg"/>
          </p:nvPr>
        </p:nvSpPr>
        <p:spPr>
          <a:prstGeom prst="rect">
            <a:avLst/>
          </a:prstGeom>
        </p:spPr>
        <p:txBody>
          <a:bodyPr/>
          <a:lstStyle/>
          <a:p>
            <a:pPr lvl="0"/>
            <a:endParaRPr/>
          </a:p>
        </p:txBody>
      </p:sp>
      <p:sp>
        <p:nvSpPr>
          <p:cNvPr id="59" name="Shape 59"/>
          <p:cNvSpPr>
            <a:spLocks noGrp="1"/>
          </p:cNvSpPr>
          <p:nvPr>
            <p:ph type="body" sz="quarter" idx="1"/>
          </p:nvPr>
        </p:nvSpPr>
        <p:spPr>
          <a:prstGeom prst="rect">
            <a:avLst/>
          </a:prstGeom>
        </p:spPr>
        <p:txBody>
          <a:bodyPr/>
          <a:lstStyle/>
          <a:p>
            <a:pPr lvl="0">
              <a:defRPr sz="1800"/>
            </a:pPr>
            <a:r>
              <a:rPr sz="2200"/>
              <a:t>Born to Vilem and Trude Jelink. Father was Jewish. His mother was born in Switzerland to Czech Catholic parents and had converted to Judaism.</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Shape 343"/>
          <p:cNvSpPr>
            <a:spLocks noGrp="1" noRot="1" noChangeAspect="1"/>
          </p:cNvSpPr>
          <p:nvPr>
            <p:ph type="sldImg"/>
          </p:nvPr>
        </p:nvSpPr>
        <p:spPr>
          <a:prstGeom prst="rect">
            <a:avLst/>
          </a:prstGeom>
        </p:spPr>
        <p:txBody>
          <a:bodyPr/>
          <a:lstStyle/>
          <a:p>
            <a:pPr lvl="0"/>
            <a:endParaRPr/>
          </a:p>
        </p:txBody>
      </p:sp>
      <p:sp>
        <p:nvSpPr>
          <p:cNvPr id="344" name="Shape 344"/>
          <p:cNvSpPr>
            <a:spLocks noGrp="1"/>
          </p:cNvSpPr>
          <p:nvPr>
            <p:ph type="body" sz="quarter" idx="1"/>
          </p:nvPr>
        </p:nvSpPr>
        <p:spPr>
          <a:prstGeom prst="rect">
            <a:avLst/>
          </a:prstGeom>
        </p:spPr>
        <p:txBody>
          <a:bodyPr/>
          <a:lstStyle/>
          <a:p>
            <a:pPr lvl="0">
              <a:defRPr sz="1800"/>
            </a:pPr>
            <a:r>
              <a:rPr sz="2200"/>
              <a:t>But one thing they needed to make it work was data. They estimated that they needed audio paired with about half a million words of text using a quite small vocabulary of less than a thousand words. They investigated many different sources of data, including Voice of America broadcasts, children’s books typed in manually, and texts from the US patent office.</a:t>
            </a:r>
          </a:p>
          <a:p>
            <a:pPr lvl="0">
              <a:defRPr sz="1800"/>
            </a:pPr>
            <a:endParaRPr sz="220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prstGeom prst="rect">
            <a:avLst/>
          </a:prstGeom>
        </p:spPr>
        <p:txBody>
          <a:bodyPr/>
          <a:lstStyle/>
          <a:p>
            <a:pPr lvl="0"/>
            <a:endParaRPr/>
          </a:p>
        </p:txBody>
      </p:sp>
      <p:sp>
        <p:nvSpPr>
          <p:cNvPr id="349" name="Shape 349"/>
          <p:cNvSpPr>
            <a:spLocks noGrp="1"/>
          </p:cNvSpPr>
          <p:nvPr>
            <p:ph type="body" sz="quarter" idx="1"/>
          </p:nvPr>
        </p:nvSpPr>
        <p:spPr>
          <a:prstGeom prst="rect">
            <a:avLst/>
          </a:prstGeom>
        </p:spPr>
        <p:txBody>
          <a:bodyPr/>
          <a:lstStyle/>
          <a:p>
            <a:pPr lvl="0">
              <a:defRPr sz="1800"/>
            </a:pPr>
            <a:r>
              <a:rPr sz="2200"/>
              <a:t>In 1978 (or so), we thought it was time to abandon artificial grammars and to start</a:t>
            </a:r>
          </a:p>
          <a:p>
            <a:pPr lvl="0">
              <a:defRPr sz="1800"/>
            </a:pPr>
            <a:r>
              <a:rPr sz="2200"/>
              <a:t>recognizing “natural” speech. We settled on a 5,000-word vocabulary and set ourselves</a:t>
            </a:r>
          </a:p>
          <a:p>
            <a:pPr lvl="0">
              <a:defRPr sz="1800"/>
            </a:pPr>
            <a:r>
              <a:rPr sz="2200"/>
              <a:t>the task of recognizing read sentences from an IBM internal correspondence corpus.</a:t>
            </a:r>
          </a:p>
          <a:p>
            <a:pPr lvl="0">
              <a:defRPr sz="1800"/>
            </a:pPr>
            <a:r>
              <a:rPr sz="2200"/>
              <a:t>Our ambition was to use a combination of IBM array processors to achieve essentially</a:t>
            </a:r>
          </a:p>
          <a:p>
            <a:pPr lvl="0">
              <a:defRPr sz="1800"/>
            </a:pPr>
            <a:r>
              <a:rPr sz="2200"/>
              <a:t>real-time performance. We fulfilled a promise to the management to achieve it by 1984.</a:t>
            </a:r>
          </a:p>
          <a:p>
            <a:pPr lvl="0" defTabSz="584200">
              <a:lnSpc>
                <a:spcPct val="100000"/>
              </a:lnSpc>
              <a:defRPr sz="1800"/>
            </a:pPr>
            <a:endParaRPr sz="1600">
              <a:latin typeface="Lucida Grande"/>
              <a:ea typeface="Lucida Grande"/>
              <a:cs typeface="Lucida Grande"/>
              <a:sym typeface="Lucida Grande"/>
            </a:endParaRPr>
          </a:p>
          <a:p>
            <a:pPr lvl="0" defTabSz="584200">
              <a:lnSpc>
                <a:spcPct val="100000"/>
              </a:lnSpc>
              <a:defRPr sz="1800"/>
            </a:pPr>
            <a:endParaRPr sz="1600">
              <a:latin typeface="Lucida Grande"/>
              <a:ea typeface="Lucida Grande"/>
              <a:cs typeface="Lucida Grande"/>
              <a:sym typeface="Lucida Grande"/>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Shape 356"/>
          <p:cNvSpPr>
            <a:spLocks noGrp="1" noRot="1" noChangeAspect="1"/>
          </p:cNvSpPr>
          <p:nvPr>
            <p:ph type="sldImg"/>
          </p:nvPr>
        </p:nvSpPr>
        <p:spPr>
          <a:prstGeom prst="rect">
            <a:avLst/>
          </a:prstGeom>
        </p:spPr>
        <p:txBody>
          <a:bodyPr/>
          <a:lstStyle/>
          <a:p>
            <a:pPr lvl="0"/>
            <a:endParaRPr/>
          </a:p>
        </p:txBody>
      </p:sp>
      <p:sp>
        <p:nvSpPr>
          <p:cNvPr id="357" name="Shape 357"/>
          <p:cNvSpPr>
            <a:spLocks noGrp="1"/>
          </p:cNvSpPr>
          <p:nvPr>
            <p:ph type="body" sz="quarter" idx="1"/>
          </p:nvPr>
        </p:nvSpPr>
        <p:spPr>
          <a:prstGeom prst="rect">
            <a:avLst/>
          </a:prstGeom>
        </p:spPr>
        <p:txBody>
          <a:bodyPr/>
          <a:lstStyle/>
          <a:p>
            <a:pPr lvl="0">
              <a:defRPr sz="1800"/>
            </a:pPr>
            <a:r>
              <a:rPr sz="2200"/>
              <a:t>We were not satisfied with the crude n-gram language model we were using and were “sure” that an appropriate grammatical approach would be better. Because we wanted to stick to our data-centric philosophy, we thought that what was needed as training material was a large collection of parses of English sentences. We found out that researchers at the University of Lancaster had hand-constructed a “treebank”. Because we wanted more of this annotation, we commissioned Lancaster in 1987 to create a treebank for us. Our view was that what we needed above all was quantity, possibly at some expense of quality: We wanted to extract the grammatical language model statistically and so a large amount of data was required.</a:t>
            </a:r>
          </a:p>
          <a:p>
            <a:pPr lvl="0">
              <a:defRPr sz="1800"/>
            </a:pPr>
            <a:endParaRPr sz="2200"/>
          </a:p>
          <a:p>
            <a:pPr lvl="0">
              <a:defRPr sz="1800"/>
            </a:pPr>
            <a:r>
              <a:rPr sz="2200"/>
              <a:t>Through a conversation between the IBM group, DARPA, and the university of pennsylvania, the Linguistic Data Consortium was born.</a:t>
            </a:r>
          </a:p>
          <a:p>
            <a:pPr lvl="0">
              <a:defRPr sz="1800"/>
            </a:pPr>
            <a:endParaRPr sz="2200"/>
          </a:p>
          <a:p>
            <a:pPr lvl="0">
              <a:defRPr sz="1800"/>
            </a:pPr>
            <a:r>
              <a:rPr sz="2200"/>
              <a:t>(This is the same training data as for RNNGs)</a:t>
            </a:r>
          </a:p>
          <a:p>
            <a:pPr lvl="0">
              <a:defRPr sz="1800"/>
            </a:pPr>
            <a:endParaRPr sz="220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Shape 362"/>
          <p:cNvSpPr>
            <a:spLocks noGrp="1" noRot="1" noChangeAspect="1"/>
          </p:cNvSpPr>
          <p:nvPr>
            <p:ph type="sldImg"/>
          </p:nvPr>
        </p:nvSpPr>
        <p:spPr>
          <a:prstGeom prst="rect">
            <a:avLst/>
          </a:prstGeom>
        </p:spPr>
        <p:txBody>
          <a:bodyPr/>
          <a:lstStyle/>
          <a:p>
            <a:pPr lvl="0"/>
            <a:endParaRPr/>
          </a:p>
        </p:txBody>
      </p:sp>
      <p:sp>
        <p:nvSpPr>
          <p:cNvPr id="363" name="Shape 363"/>
          <p:cNvSpPr>
            <a:spLocks noGrp="1"/>
          </p:cNvSpPr>
          <p:nvPr>
            <p:ph type="body" sz="quarter" idx="1"/>
          </p:nvPr>
        </p:nvSpPr>
        <p:spPr>
          <a:prstGeom prst="rect">
            <a:avLst/>
          </a:prstGeom>
        </p:spPr>
        <p:txBody>
          <a:bodyPr/>
          <a:lstStyle/>
          <a:p>
            <a:pPr lvl="0" defTabSz="584200">
              <a:lnSpc>
                <a:spcPct val="100000"/>
              </a:lnSpc>
              <a:defRPr sz="1800"/>
            </a:pPr>
            <a:r>
              <a:rPr sz="2100">
                <a:latin typeface="Lucida Grande"/>
                <a:ea typeface="Lucida Grande"/>
                <a:cs typeface="Lucida Grande"/>
                <a:sym typeface="Lucida Grande"/>
              </a:rPr>
              <a:t>Peter Brown: John was an absolutely wonderful and absolutely brilliant man who wandered the halls of the Watson labs, pollinating ideas from one group to another. Then after work he would wonder from one bar to another doing the same thing. We knew this because it was not unusual to receive a late night call from John, who was holed up in the phone booth in his local tavern wanting to discuss some idea or another from the latest IEEE issue on information theory. Once after a session at a conference that John attended with Lalit Bahl in Boulder, Colorado, John suggested they go out for a drink, which quickly turned into many drinks at a series of bars. Lalit was completely amazed to find that each time they entered a new bar, someone would call out, “Hey, John, it’s so good to see you, it’s been so long since you were in Boulder, let’s have a drink”. John just loved people nearly as much he loved ideas.</a:t>
            </a:r>
          </a:p>
          <a:p>
            <a:pPr lvl="0" defTabSz="584200">
              <a:lnSpc>
                <a:spcPct val="100000"/>
              </a:lnSpc>
              <a:defRPr sz="1800"/>
            </a:pPr>
            <a:endParaRPr sz="2100">
              <a:latin typeface="Lucida Grande"/>
              <a:ea typeface="Lucida Grande"/>
              <a:cs typeface="Lucida Grande"/>
              <a:sym typeface="Lucida Grande"/>
            </a:endParaRPr>
          </a:p>
          <a:p>
            <a:pPr lvl="0" defTabSz="584200">
              <a:lnSpc>
                <a:spcPct val="100000"/>
              </a:lnSpc>
              <a:defRPr sz="1800"/>
            </a:pPr>
            <a:r>
              <a:rPr sz="2100">
                <a:latin typeface="Lucida Grande"/>
                <a:ea typeface="Lucida Grande"/>
                <a:cs typeface="Lucida Grande"/>
                <a:sym typeface="Lucida Grande"/>
              </a:rPr>
              <a:t>Anyway, at some point in the 1980s, John was on a plane, and of course he struck up a conversation with the guy next to him and then suggested they have a drink together. Before he knew it the guy was telling John about the proceedings of the Canadian House of Parliament which were kept in computer-readable form in French and in English. When he got back to the lab, John wandered over to our offices to tell us about all this text. We of course immediately acquired the data and incorporated the English text into the language models we were using for speech recognition and typing correction.</a:t>
            </a:r>
          </a:p>
          <a:p>
            <a:pPr lvl="0" defTabSz="584200">
              <a:lnSpc>
                <a:spcPct val="100000"/>
              </a:lnSpc>
              <a:defRPr sz="1800"/>
            </a:pPr>
            <a:endParaRPr sz="2100">
              <a:latin typeface="Lucida Grande"/>
              <a:ea typeface="Lucida Grande"/>
              <a:cs typeface="Lucida Grande"/>
              <a:sym typeface="Lucida Grande"/>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noRot="1" noChangeAspect="1"/>
          </p:cNvSpPr>
          <p:nvPr>
            <p:ph type="sldImg"/>
          </p:nvPr>
        </p:nvSpPr>
        <p:spPr>
          <a:prstGeom prst="rect">
            <a:avLst/>
          </a:prstGeom>
        </p:spPr>
        <p:txBody>
          <a:bodyPr/>
          <a:lstStyle/>
          <a:p>
            <a:pPr lvl="0"/>
            <a:endParaRPr/>
          </a:p>
        </p:txBody>
      </p:sp>
      <p:sp>
        <p:nvSpPr>
          <p:cNvPr id="369" name="Shape 369"/>
          <p:cNvSpPr>
            <a:spLocks noGrp="1"/>
          </p:cNvSpPr>
          <p:nvPr>
            <p:ph type="body" sz="quarter" idx="1"/>
          </p:nvPr>
        </p:nvSpPr>
        <p:spPr>
          <a:prstGeom prst="rect">
            <a:avLst/>
          </a:prstGeom>
        </p:spPr>
        <p:txBody>
          <a:bodyPr/>
          <a:lstStyle/>
          <a:p>
            <a:pPr lvl="0" defTabSz="584200">
              <a:lnSpc>
                <a:spcPct val="100000"/>
              </a:lnSpc>
              <a:defRPr sz="1800"/>
            </a:pPr>
            <a:r>
              <a:rPr sz="2000">
                <a:latin typeface="Lucida Grande"/>
                <a:ea typeface="Lucida Grande"/>
                <a:cs typeface="Lucida Grande"/>
                <a:sym typeface="Lucida Grande"/>
              </a:rPr>
              <a:t>Jelinek: Some of us started to wonder in the mid 1980s whether our ASR methods could be successfully applied to new fields. Bob Mercer and I spent many of our after-lunch “periphery” walks discussing possible candidates. We soon came up with two:machine translation and stock market modeling. </a:t>
            </a:r>
          </a:p>
          <a:p>
            <a:pPr lvl="0" defTabSz="584200">
              <a:lnSpc>
                <a:spcPct val="100000"/>
              </a:lnSpc>
              <a:defRPr sz="1800"/>
            </a:pPr>
            <a:endParaRPr sz="2000">
              <a:latin typeface="Lucida Grande"/>
              <a:ea typeface="Lucida Grande"/>
              <a:cs typeface="Lucida Grande"/>
              <a:sym typeface="Lucida Grande"/>
            </a:endParaRPr>
          </a:p>
          <a:p>
            <a:pPr lvl="0" defTabSz="584200">
              <a:lnSpc>
                <a:spcPct val="100000"/>
              </a:lnSpc>
              <a:defRPr sz="1800"/>
            </a:pPr>
            <a:r>
              <a:rPr sz="2000">
                <a:latin typeface="Lucida Grande"/>
                <a:ea typeface="Lucida Grande"/>
                <a:cs typeface="Lucida Grande"/>
                <a:sym typeface="Lucida Grande"/>
              </a:rPr>
              <a:t>Peter Brown: John Cocke kept after us to see if it might be possible to use the English and French text together to learn something about how translation works. Unfortunately, the head of our group, Fred Jelinek, was a bit of a task master, so we didn’t have any time for that. That is, until Fred took his annual summer vacation in Cape Cod. It was during Fred’s summer vacations that we entertained ourselves by trying out avant garde ideas. Every now and again, Jelinek would call in, and we’d report, “Oh, yes, everything’s right on schedule, Fred!” Then we’d go back to whatever far-fetched project we were actually working on.</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noRot="1" noChangeAspect="1"/>
          </p:cNvSpPr>
          <p:nvPr>
            <p:ph type="sldImg"/>
          </p:nvPr>
        </p:nvSpPr>
        <p:spPr>
          <a:prstGeom prst="rect">
            <a:avLst/>
          </a:prstGeom>
        </p:spPr>
        <p:txBody>
          <a:bodyPr/>
          <a:lstStyle/>
          <a:p>
            <a:pPr lvl="0"/>
            <a:endParaRPr/>
          </a:p>
        </p:txBody>
      </p:sp>
      <p:sp>
        <p:nvSpPr>
          <p:cNvPr id="375" name="Shape 375"/>
          <p:cNvSpPr>
            <a:spLocks noGrp="1"/>
          </p:cNvSpPr>
          <p:nvPr>
            <p:ph type="body" sz="quarter" idx="1"/>
          </p:nvPr>
        </p:nvSpPr>
        <p:spPr>
          <a:prstGeom prst="rect">
            <a:avLst/>
          </a:prstGeom>
        </p:spPr>
        <p:txBody>
          <a:bodyPr/>
          <a:lstStyle/>
          <a:p>
            <a:pPr lvl="0" defTabSz="584200">
              <a:lnSpc>
                <a:spcPct val="100000"/>
              </a:lnSpc>
              <a:defRPr sz="1800"/>
            </a:pPr>
            <a:r>
              <a:rPr sz="2000">
                <a:latin typeface="Lucida Grande"/>
                <a:ea typeface="Lucida Grande"/>
                <a:cs typeface="Lucida Grande"/>
                <a:sym typeface="Lucida Grande"/>
              </a:rPr>
              <a:t>Finally, in 1987 or 1988, we got around to looking at the French side of the Hansards data. Using a straight-forward application of dynamic programming, with a model based on sentence lengths, we attempted to line up the French and English sentences, and that worked surprisingly well. Next we decided to see if we could extract translation probabilities from co-currence statistics, and that too worked out pretty well. We began to formulate what became the basic word alignment model.</a:t>
            </a:r>
          </a:p>
          <a:p>
            <a:pPr lvl="0" defTabSz="584200">
              <a:lnSpc>
                <a:spcPct val="100000"/>
              </a:lnSpc>
              <a:defRPr sz="1800"/>
            </a:pPr>
            <a:endParaRPr sz="2000">
              <a:latin typeface="Lucida Grande"/>
              <a:ea typeface="Lucida Grande"/>
              <a:cs typeface="Lucida Grande"/>
              <a:sym typeface="Lucida Grande"/>
            </a:endParaRPr>
          </a:p>
          <a:p>
            <a:pPr lvl="0" defTabSz="584200">
              <a:lnSpc>
                <a:spcPct val="100000"/>
              </a:lnSpc>
              <a:defRPr sz="1800"/>
            </a:pPr>
            <a:r>
              <a:rPr sz="2000">
                <a:latin typeface="Lucida Grande"/>
                <a:ea typeface="Lucida Grande"/>
                <a:cs typeface="Lucida Grande"/>
                <a:sym typeface="Lucida Grande"/>
              </a:rPr>
              <a:t>At this point, Fred came back from the beach carrying his wet blanket, but instead of reprimanding us for wasting so much time on translation, he was as excited as we were, and insisted that we write up our work. The result was a 1988 COLING paper, “A Statistical Approach to Machine Translation”. The cold water that we’d expecting from Fred instead came from some anonymous COLING reviewer who wrote,</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Shape 410"/>
          <p:cNvSpPr>
            <a:spLocks noGrp="1" noRot="1" noChangeAspect="1"/>
          </p:cNvSpPr>
          <p:nvPr>
            <p:ph type="sldImg"/>
          </p:nvPr>
        </p:nvSpPr>
        <p:spPr>
          <a:prstGeom prst="rect">
            <a:avLst/>
          </a:prstGeom>
        </p:spPr>
        <p:txBody>
          <a:bodyPr/>
          <a:lstStyle/>
          <a:p>
            <a:pPr lvl="0"/>
            <a:endParaRPr/>
          </a:p>
        </p:txBody>
      </p:sp>
      <p:sp>
        <p:nvSpPr>
          <p:cNvPr id="411" name="Shape 411"/>
          <p:cNvSpPr>
            <a:spLocks noGrp="1"/>
          </p:cNvSpPr>
          <p:nvPr>
            <p:ph type="body" sz="quarter" idx="1"/>
          </p:nvPr>
        </p:nvSpPr>
        <p:spPr>
          <a:prstGeom prst="rect">
            <a:avLst/>
          </a:prstGeom>
        </p:spPr>
        <p:txBody>
          <a:bodyPr/>
          <a:lstStyle/>
          <a:p>
            <a:pPr lvl="0">
              <a:defRPr sz="1800"/>
            </a:pPr>
            <a:r>
              <a:rPr sz="2200"/>
              <a:t>It is perhaps not surprising that the IBM group developed a somewhat dim view of computational lingustics of the time.</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 name="Shape 440"/>
          <p:cNvSpPr>
            <a:spLocks noGrp="1" noRot="1" noChangeAspect="1"/>
          </p:cNvSpPr>
          <p:nvPr>
            <p:ph type="sldImg"/>
          </p:nvPr>
        </p:nvSpPr>
        <p:spPr>
          <a:prstGeom prst="rect">
            <a:avLst/>
          </a:prstGeom>
        </p:spPr>
        <p:txBody>
          <a:bodyPr/>
          <a:lstStyle/>
          <a:p>
            <a:pPr lvl="0"/>
            <a:endParaRPr/>
          </a:p>
        </p:txBody>
      </p:sp>
      <p:sp>
        <p:nvSpPr>
          <p:cNvPr id="441" name="Shape 441"/>
          <p:cNvSpPr>
            <a:spLocks noGrp="1"/>
          </p:cNvSpPr>
          <p:nvPr>
            <p:ph type="body" sz="quarter" idx="1"/>
          </p:nvPr>
        </p:nvSpPr>
        <p:spPr>
          <a:prstGeom prst="rect">
            <a:avLst/>
          </a:prstGeom>
        </p:spPr>
        <p:txBody>
          <a:bodyPr/>
          <a:lstStyle/>
          <a:p>
            <a:pPr lvl="0">
              <a:defRPr sz="1800"/>
            </a:pPr>
            <a:r>
              <a:rPr sz="2200"/>
              <a:t>The IBM group worked out the basic alignment model and how to estimate its parameters with the EM algorithm. They then published a much better paper in 1990, adapting the source channel setup familiar to us from speech recognition. After estimating the parameters of a primitive translation model, we turned to our attention to decoding, where, unlike in speech, sentences cannot be decoded in left-to-right order. Nonetheless, the basic idea of a source model, a channel model, a stack search, and an estimate of the cost to produce those words not yet accounted for, were all the same.</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Shape 447"/>
          <p:cNvSpPr>
            <a:spLocks noGrp="1" noRot="1" noChangeAspect="1"/>
          </p:cNvSpPr>
          <p:nvPr>
            <p:ph type="sldImg"/>
          </p:nvPr>
        </p:nvSpPr>
        <p:spPr>
          <a:prstGeom prst="rect">
            <a:avLst/>
          </a:prstGeom>
        </p:spPr>
        <p:txBody>
          <a:bodyPr/>
          <a:lstStyle/>
          <a:p>
            <a:pPr lvl="0"/>
            <a:endParaRPr/>
          </a:p>
        </p:txBody>
      </p:sp>
      <p:sp>
        <p:nvSpPr>
          <p:cNvPr id="448" name="Shape 448"/>
          <p:cNvSpPr>
            <a:spLocks noGrp="1"/>
          </p:cNvSpPr>
          <p:nvPr>
            <p:ph type="body" sz="quarter" idx="1"/>
          </p:nvPr>
        </p:nvSpPr>
        <p:spPr>
          <a:prstGeom prst="rect">
            <a:avLst/>
          </a:prstGeom>
        </p:spPr>
        <p:txBody>
          <a:bodyPr/>
          <a:lstStyle/>
          <a:p>
            <a:pPr lvl="0">
              <a:defRPr sz="1800"/>
            </a:pPr>
            <a:r>
              <a:rPr sz="2200"/>
              <a:t>This was incredibly expensive, and IBM was not doing particularly well, and IBM viewed the translation effort as a luxury, a luxury that we feared would be next on the chopping block; that is, unless we could bring in some outside money. They won a grant from DARPA, under the condition that they write everything down and disseminate techniques the the NLP community.</a:t>
            </a:r>
          </a:p>
          <a:p>
            <a:pPr lvl="0">
              <a:defRPr sz="1800"/>
            </a:pPr>
            <a:endParaRPr sz="2200"/>
          </a:p>
          <a:p>
            <a:pPr lvl="0">
              <a:defRPr sz="1800"/>
            </a:pPr>
            <a:r>
              <a:rPr sz="2200"/>
              <a:t>Peter Brown: It’s not that we were against the use of linguistics theory, linguistic rules, or linguistic intuition. We just didn’t know any linguistics. We knew how to build statistical models from very large quantities of data, and that was pretty much the only arrow in our quiver. We took an engineering approach and were perfectly happy to do whatever it took to make progress.</a:t>
            </a:r>
          </a:p>
          <a:p>
            <a:pPr lvl="0">
              <a:defRPr sz="1800"/>
            </a:pPr>
            <a:endParaRPr sz="2200"/>
          </a:p>
          <a:p>
            <a:pPr lvl="0">
              <a:defRPr sz="1800"/>
            </a:pPr>
            <a:r>
              <a:rPr sz="2200"/>
              <a:t>Over time the group began to incorporate more and more linguistics in to the system, and they had to develop new statistical techniques to make this work. During the early 90s to developing decision trees and maximum entry models of the source language and the noisy channel in order to incorporate more linguistic information.</a:t>
            </a:r>
          </a:p>
          <a:p>
            <a:pPr lvl="0">
              <a:defRPr sz="1800"/>
            </a:pPr>
            <a:endParaRPr sz="2200"/>
          </a:p>
          <a:p>
            <a:pPr lvl="0">
              <a:defRPr sz="1800"/>
            </a:pPr>
            <a:endParaRPr sz="220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prstGeom prst="rect">
            <a:avLst/>
          </a:prstGeom>
        </p:spPr>
        <p:txBody>
          <a:bodyPr/>
          <a:lstStyle/>
          <a:p>
            <a:pPr lvl="0"/>
            <a:endParaRPr/>
          </a:p>
        </p:txBody>
      </p:sp>
      <p:sp>
        <p:nvSpPr>
          <p:cNvPr id="460" name="Shape 460"/>
          <p:cNvSpPr>
            <a:spLocks noGrp="1"/>
          </p:cNvSpPr>
          <p:nvPr>
            <p:ph type="body" sz="quarter" idx="1"/>
          </p:nvPr>
        </p:nvSpPr>
        <p:spPr>
          <a:prstGeom prst="rect">
            <a:avLst/>
          </a:prstGeom>
        </p:spPr>
        <p:txBody>
          <a:bodyPr/>
          <a:lstStyle/>
          <a:p>
            <a:pPr lvl="0">
              <a:defRPr sz="1800"/>
            </a:pPr>
            <a:r>
              <a:rPr sz="2200"/>
              <a:t>Peter Brown: In early 1993, Bob and I each received a letter from some investment company in Long Island proposing that we change careers. We both just threw the letters away because we were very happy at IBM, but on the Ides of March, Bob’s mother was killed in a car accident, and his father followed 20 days later on Easter. When Nick Patterson called Bob a couple of months later to ask why he never responded to the letter, Bob decided to go out to Long Island to investigate. When he returned, he told me that I should also pay a visit. What we found was a small company housed in a high-tech incubator with tiny windows that were high up on the walls because the rooms were originally designed to be chemistry labs. The firm was headed by a mathematician named Jim Simons, who had won some big prize in geometry (Oswald Veblen). Neither Bob or I were geometers, so that didn’t mean much to us, but later we learned that Jim’s original partner was Lenny Baum, yes, the same Lenny Baum who had developed the EM algorithm that made all of our work on speech recognition, typing correction, and machine translation possible.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noRot="1" noChangeAspect="1"/>
          </p:cNvSpPr>
          <p:nvPr>
            <p:ph type="sldImg"/>
          </p:nvPr>
        </p:nvSpPr>
        <p:spPr>
          <a:prstGeom prst="rect">
            <a:avLst/>
          </a:prstGeom>
        </p:spPr>
        <p:txBody>
          <a:bodyPr/>
          <a:lstStyle/>
          <a:p>
            <a:pPr lvl="0"/>
            <a:endParaRPr/>
          </a:p>
        </p:txBody>
      </p:sp>
      <p:sp>
        <p:nvSpPr>
          <p:cNvPr id="65" name="Shape 65"/>
          <p:cNvSpPr>
            <a:spLocks noGrp="1"/>
          </p:cNvSpPr>
          <p:nvPr>
            <p:ph type="body" sz="quarter" idx="1"/>
          </p:nvPr>
        </p:nvSpPr>
        <p:spPr>
          <a:prstGeom prst="rect">
            <a:avLst/>
          </a:prstGeom>
        </p:spPr>
        <p:txBody>
          <a:bodyPr/>
          <a:lstStyle/>
          <a:p>
            <a:pPr lvl="0" defTabSz="584200">
              <a:lnSpc>
                <a:spcPct val="100000"/>
              </a:lnSpc>
              <a:defRPr sz="1800"/>
            </a:pPr>
            <a:r>
              <a:rPr sz="3200">
                <a:latin typeface="Lucida Grande"/>
                <a:ea typeface="Lucida Grande"/>
                <a:cs typeface="Lucida Grande"/>
                <a:sym typeface="Lucida Grande"/>
              </a:rPr>
              <a:t>In his 1933 description, he stated explicitly that his ‘brain’ could be adapted for the “translation of a foreign language into one of the three other languages recorded in it”, and that even</a:t>
            </a:r>
          </a:p>
          <a:p>
            <a:pPr lvl="0" defTabSz="584200">
              <a:lnSpc>
                <a:spcPct val="100000"/>
              </a:lnSpc>
              <a:defRPr sz="1800"/>
            </a:pPr>
            <a:r>
              <a:rPr sz="3200">
                <a:latin typeface="Lucida Grande"/>
                <a:ea typeface="Lucida Grande"/>
                <a:cs typeface="Lucida Grande"/>
                <a:sym typeface="Lucida Grande"/>
              </a:rPr>
              <a:t>if “the existing model could operate only on these four languages… the number of languages and the number of words contained in the dictionary for each language</a:t>
            </a:r>
          </a:p>
          <a:p>
            <a:pPr lvl="0" defTabSz="584200">
              <a:lnSpc>
                <a:spcPct val="100000"/>
              </a:lnSpc>
              <a:defRPr sz="1800"/>
            </a:pPr>
            <a:r>
              <a:rPr sz="3200">
                <a:latin typeface="Lucida Grande"/>
                <a:ea typeface="Lucida Grande"/>
                <a:cs typeface="Lucida Grande"/>
                <a:sym typeface="Lucida Grande"/>
              </a:rPr>
              <a:t>could be without limit.”</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noRot="1" noChangeAspect="1"/>
          </p:cNvSpPr>
          <p:nvPr>
            <p:ph type="sldImg"/>
          </p:nvPr>
        </p:nvSpPr>
        <p:spPr>
          <a:prstGeom prst="rect">
            <a:avLst/>
          </a:prstGeom>
        </p:spPr>
        <p:txBody>
          <a:bodyPr/>
          <a:lstStyle/>
          <a:p>
            <a:pPr lvl="0"/>
            <a:endParaRPr/>
          </a:p>
        </p:txBody>
      </p:sp>
      <p:sp>
        <p:nvSpPr>
          <p:cNvPr id="468" name="Shape 468"/>
          <p:cNvSpPr>
            <a:spLocks noGrp="1"/>
          </p:cNvSpPr>
          <p:nvPr>
            <p:ph type="body" sz="quarter" idx="1"/>
          </p:nvPr>
        </p:nvSpPr>
        <p:spPr>
          <a:prstGeom prst="rect">
            <a:avLst/>
          </a:prstGeom>
        </p:spPr>
        <p:txBody>
          <a:bodyPr/>
          <a:lstStyle/>
          <a:p>
            <a:pPr lvl="0">
              <a:defRPr sz="1800"/>
            </a:pPr>
            <a:r>
              <a:rPr sz="2200"/>
              <a:t>I looked at our newborn daughter and thought about Bob struggling with college bills, and began to think that it might actually make some sense to work in the investment area for a few years. After four months of agonizing, I called George Doddington at DARPA and explained the situation, and that this investment company was offering us 50% more money than we were making at IBM. All George said was “Bye, bye”.</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Shape 477"/>
          <p:cNvSpPr>
            <a:spLocks noGrp="1" noRot="1" noChangeAspect="1"/>
          </p:cNvSpPr>
          <p:nvPr>
            <p:ph type="sldImg"/>
          </p:nvPr>
        </p:nvSpPr>
        <p:spPr>
          <a:prstGeom prst="rect">
            <a:avLst/>
          </a:prstGeom>
        </p:spPr>
        <p:txBody>
          <a:bodyPr/>
          <a:lstStyle/>
          <a:p>
            <a:pPr lvl="0"/>
            <a:endParaRPr/>
          </a:p>
        </p:txBody>
      </p:sp>
      <p:sp>
        <p:nvSpPr>
          <p:cNvPr id="478" name="Shape 478"/>
          <p:cNvSpPr>
            <a:spLocks noGrp="1"/>
          </p:cNvSpPr>
          <p:nvPr>
            <p:ph type="body" sz="quarter" idx="1"/>
          </p:nvPr>
        </p:nvSpPr>
        <p:spPr>
          <a:prstGeom prst="rect">
            <a:avLst/>
          </a:prstGeom>
        </p:spPr>
        <p:txBody>
          <a:bodyPr/>
          <a:lstStyle>
            <a:lvl1pPr>
              <a:defRPr sz="3100"/>
            </a:lvl1pPr>
          </a:lstStyle>
          <a:p>
            <a:pPr lvl="0">
              <a:defRPr sz="1800"/>
            </a:pPr>
            <a:r>
              <a:rPr sz="3100"/>
              <a:t>Kevin initially proposed to do a workshop on decipherment</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 name="Shape 490"/>
          <p:cNvSpPr>
            <a:spLocks noGrp="1" noRot="1" noChangeAspect="1"/>
          </p:cNvSpPr>
          <p:nvPr>
            <p:ph type="sldImg"/>
          </p:nvPr>
        </p:nvSpPr>
        <p:spPr>
          <a:prstGeom prst="rect">
            <a:avLst/>
          </a:prstGeom>
        </p:spPr>
        <p:txBody>
          <a:bodyPr/>
          <a:lstStyle/>
          <a:p>
            <a:pPr lvl="0"/>
            <a:endParaRPr/>
          </a:p>
        </p:txBody>
      </p:sp>
      <p:sp>
        <p:nvSpPr>
          <p:cNvPr id="491" name="Shape 491"/>
          <p:cNvSpPr>
            <a:spLocks noGrp="1"/>
          </p:cNvSpPr>
          <p:nvPr>
            <p:ph type="body" sz="quarter" idx="1"/>
          </p:nvPr>
        </p:nvSpPr>
        <p:spPr>
          <a:prstGeom prst="rect">
            <a:avLst/>
          </a:prstGeom>
        </p:spPr>
        <p:txBody>
          <a:bodyPr/>
          <a:lstStyle/>
          <a:p>
            <a:pPr lvl="0">
              <a:defRPr sz="1800"/>
            </a:pPr>
            <a:r>
              <a:rPr sz="2200"/>
              <a:t>LanguageWeaver founded</a:t>
            </a: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noRot="1" noChangeAspect="1"/>
          </p:cNvSpPr>
          <p:nvPr>
            <p:ph type="sldImg"/>
          </p:nvPr>
        </p:nvSpPr>
        <p:spPr>
          <a:prstGeom prst="rect">
            <a:avLst/>
          </a:prstGeom>
        </p:spPr>
        <p:txBody>
          <a:bodyPr/>
          <a:lstStyle/>
          <a:p>
            <a:pPr lvl="0"/>
            <a:endParaRPr/>
          </a:p>
        </p:txBody>
      </p:sp>
      <p:sp>
        <p:nvSpPr>
          <p:cNvPr id="496" name="Shape 496"/>
          <p:cNvSpPr>
            <a:spLocks noGrp="1"/>
          </p:cNvSpPr>
          <p:nvPr>
            <p:ph type="body" sz="quarter" idx="1"/>
          </p:nvPr>
        </p:nvSpPr>
        <p:spPr>
          <a:prstGeom prst="rect">
            <a:avLst/>
          </a:prstGeom>
        </p:spPr>
        <p:txBody>
          <a:bodyPr/>
          <a:lstStyle/>
          <a:p>
            <a:pPr lvl="0">
              <a:defRPr sz="1800"/>
            </a:pPr>
            <a:r>
              <a:rPr sz="2200"/>
              <a:t>Philipp Koehn, Kevin Knight’s PhD student</a:t>
            </a:r>
          </a:p>
          <a:p>
            <a:pPr lvl="0">
              <a:defRPr sz="1800"/>
            </a:pPr>
            <a:r>
              <a:rPr sz="2200"/>
              <a:t>Franz Och, principal programmer on CLP workshop, postdoc at ISI</a:t>
            </a:r>
          </a:p>
          <a:p>
            <a:pPr lvl="0">
              <a:defRPr sz="1800"/>
            </a:pPr>
            <a:r>
              <a:rPr sz="2200"/>
              <a:t>Daniel Marcu, co-founder of Language Weaver</a:t>
            </a:r>
          </a:p>
          <a:p>
            <a:pPr lvl="0">
              <a:defRPr sz="1800"/>
            </a:pPr>
            <a:endParaRPr sz="2200"/>
          </a:p>
          <a:p>
            <a:pPr lvl="0">
              <a:defRPr sz="1800"/>
            </a:pPr>
            <a:r>
              <a:rPr sz="2200"/>
              <a:t>After this paper, Daniel offered Franz position at SDL. Franz went to Google.</a:t>
            </a:r>
          </a:p>
          <a:p>
            <a:pPr lvl="0">
              <a:defRPr sz="1800"/>
            </a:pPr>
            <a:r>
              <a:rPr sz="2200"/>
              <a:t>Philipp Koehn took a postdoc at MIT, and subsequently moved here to the University of Edinburgh</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prstGeom prst="rect">
            <a:avLst/>
          </a:prstGeom>
        </p:spPr>
        <p:txBody>
          <a:bodyPr/>
          <a:lstStyle/>
          <a:p>
            <a:pPr lvl="0"/>
            <a:endParaRPr/>
          </a:p>
        </p:txBody>
      </p:sp>
      <p:sp>
        <p:nvSpPr>
          <p:cNvPr id="502" name="Shape 502"/>
          <p:cNvSpPr>
            <a:spLocks noGrp="1"/>
          </p:cNvSpPr>
          <p:nvPr>
            <p:ph type="body" sz="quarter" idx="1"/>
          </p:nvPr>
        </p:nvSpPr>
        <p:spPr>
          <a:prstGeom prst="rect">
            <a:avLst/>
          </a:prstGeom>
        </p:spPr>
        <p:txBody>
          <a:bodyPr/>
          <a:lstStyle/>
          <a:p>
            <a:pPr lvl="0">
              <a:defRPr sz="1800"/>
            </a:pPr>
            <a:r>
              <a:rPr sz="2200"/>
              <a:t>Workshop in Ann Arbor Michigan, standing room only, to many gasps of horror.</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pe 521"/>
          <p:cNvSpPr>
            <a:spLocks noGrp="1" noRot="1" noChangeAspect="1"/>
          </p:cNvSpPr>
          <p:nvPr>
            <p:ph type="sldImg"/>
          </p:nvPr>
        </p:nvSpPr>
        <p:spPr>
          <a:prstGeom prst="rect">
            <a:avLst/>
          </a:prstGeom>
        </p:spPr>
        <p:txBody>
          <a:bodyPr/>
          <a:lstStyle/>
          <a:p>
            <a:pPr lvl="0"/>
            <a:endParaRPr/>
          </a:p>
        </p:txBody>
      </p:sp>
      <p:sp>
        <p:nvSpPr>
          <p:cNvPr id="522" name="Shape 522"/>
          <p:cNvSpPr>
            <a:spLocks noGrp="1"/>
          </p:cNvSpPr>
          <p:nvPr>
            <p:ph type="body" sz="quarter" idx="1"/>
          </p:nvPr>
        </p:nvSpPr>
        <p:spPr>
          <a:prstGeom prst="rect">
            <a:avLst/>
          </a:prstGeom>
        </p:spPr>
        <p:txBody>
          <a:bodyPr/>
          <a:lstStyle/>
          <a:p>
            <a:pPr lvl="0">
              <a:defRPr sz="1800"/>
            </a:pPr>
            <a:r>
              <a:rPr sz="2200"/>
              <a:t>Jelinek: I somehow slid into my scientific profession. My mother wished for me to become a physician, just like my father. My parents planned to have me educated in one of England's famous public schools. I myself wanted to be a lawyer, defender of the unjustly accused. But my career is the result of political circumstances, academic possibilities, and lucky accidents.</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Shape 531"/>
          <p:cNvSpPr>
            <a:spLocks noGrp="1" noRot="1" noChangeAspect="1"/>
          </p:cNvSpPr>
          <p:nvPr>
            <p:ph type="sldImg"/>
          </p:nvPr>
        </p:nvSpPr>
        <p:spPr>
          <a:prstGeom prst="rect">
            <a:avLst/>
          </a:prstGeom>
        </p:spPr>
        <p:txBody>
          <a:bodyPr/>
          <a:lstStyle/>
          <a:p>
            <a:pPr lvl="0"/>
            <a:endParaRPr/>
          </a:p>
        </p:txBody>
      </p:sp>
      <p:sp>
        <p:nvSpPr>
          <p:cNvPr id="532" name="Shape 532"/>
          <p:cNvSpPr>
            <a:spLocks noGrp="1"/>
          </p:cNvSpPr>
          <p:nvPr>
            <p:ph type="body" sz="quarter" idx="1"/>
          </p:nvPr>
        </p:nvSpPr>
        <p:spPr>
          <a:prstGeom prst="rect">
            <a:avLst/>
          </a:prstGeom>
        </p:spPr>
        <p:txBody>
          <a:bodyPr/>
          <a:lstStyle/>
          <a:p>
            <a:pPr lvl="0">
              <a:defRPr sz="1800"/>
            </a:pPr>
            <a:r>
              <a:rPr sz="2200"/>
              <a:t>Noah Smith: When my career started, Fred was there. He offered subtle guidance. More, he paid attention. Fred made time for people who wanted to learn, no matter how green they were. He never held back disagreement or skepticism, but he was open to persuasion, especially if you could back up your argument with data. He took pleasure in seeing us stand up earnestly to his earnest challenges. In questioning, he sought understanding, and he did so with reckless abandon and not a hint of self-consciousness. He took the work seriously and never compromised on the science, but he didn’t take himself too seriously. </a:t>
            </a:r>
          </a:p>
          <a:p>
            <a:pPr lvl="0">
              <a:defRPr sz="1800"/>
            </a:pPr>
            <a:endParaRPr sz="2200"/>
          </a:p>
          <a:p>
            <a:pPr lvl="0">
              <a:defRPr sz="1800"/>
            </a:pPr>
            <a:r>
              <a:rPr sz="2200"/>
              <a:t>Good role models are hard to come by, and rarer still is a role model you seek to imitate without realizing that it’s happening. Our field, our academic family, will not be the same</a:t>
            </a:r>
          </a:p>
          <a:p>
            <a:pPr lvl="0">
              <a:defRPr sz="1800"/>
            </a:pPr>
            <a:r>
              <a:rPr sz="2200"/>
              <a:t>without him.</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 name="Shape 537"/>
          <p:cNvSpPr>
            <a:spLocks noGrp="1" noRot="1" noChangeAspect="1"/>
          </p:cNvSpPr>
          <p:nvPr>
            <p:ph type="sldImg"/>
          </p:nvPr>
        </p:nvSpPr>
        <p:spPr>
          <a:prstGeom prst="rect">
            <a:avLst/>
          </a:prstGeom>
        </p:spPr>
        <p:txBody>
          <a:bodyPr/>
          <a:lstStyle/>
          <a:p>
            <a:pPr lvl="0"/>
            <a:endParaRPr/>
          </a:p>
        </p:txBody>
      </p:sp>
      <p:sp>
        <p:nvSpPr>
          <p:cNvPr id="538" name="Shape 538"/>
          <p:cNvSpPr>
            <a:spLocks noGrp="1"/>
          </p:cNvSpPr>
          <p:nvPr>
            <p:ph type="body" sz="quarter" idx="1"/>
          </p:nvPr>
        </p:nvSpPr>
        <p:spPr>
          <a:prstGeom prst="rect">
            <a:avLst/>
          </a:prstGeom>
        </p:spPr>
        <p:txBody>
          <a:bodyPr/>
          <a:lstStyle/>
          <a:p>
            <a:pPr lvl="0">
              <a:defRPr sz="1800"/>
            </a:pPr>
            <a:r>
              <a:rPr sz="2200"/>
              <a:t>Peter Brown and Bob Mercer are the co-CEOs of Renaissance Technology, the hedge fund that they joined when they left IBM.</a:t>
            </a:r>
          </a:p>
          <a:p>
            <a:pPr lvl="0">
              <a:defRPr sz="1800"/>
            </a:pPr>
            <a:endParaRPr sz="2200"/>
          </a:p>
          <a:p>
            <a:pPr lvl="0">
              <a:defRPr sz="1800"/>
            </a:pPr>
            <a:r>
              <a:rPr sz="2200"/>
              <a:t>Peter Brown: Upon arrival at Renaissance, we quickly learned that the financial world is different from IBM Research. It’s ruthless. Either your models work better than the other guy’s, and you make money, or they don’t, and you go broke. That kind of pressure really focuses one’s attention. When Bob and I, and then Stephen and Vincent Della Pietra, left IBM, we just never had time to look back. Because everything is hush-hush, we lost all contact with the outside world. We went into a cocoon and focused all our energy on just staying afloat.</a:t>
            </a:r>
          </a:p>
          <a:p>
            <a:pPr lvl="0">
              <a:defRPr sz="1800"/>
            </a:pPr>
            <a:endParaRPr sz="220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Shape 543"/>
          <p:cNvSpPr>
            <a:spLocks noGrp="1" noRot="1" noChangeAspect="1"/>
          </p:cNvSpPr>
          <p:nvPr>
            <p:ph type="sldImg"/>
          </p:nvPr>
        </p:nvSpPr>
        <p:spPr>
          <a:prstGeom prst="rect">
            <a:avLst/>
          </a:prstGeom>
        </p:spPr>
        <p:txBody>
          <a:bodyPr/>
          <a:lstStyle/>
          <a:p>
            <a:pPr lvl="0"/>
            <a:endParaRPr/>
          </a:p>
        </p:txBody>
      </p:sp>
      <p:sp>
        <p:nvSpPr>
          <p:cNvPr id="544" name="Shape 544"/>
          <p:cNvSpPr>
            <a:spLocks noGrp="1"/>
          </p:cNvSpPr>
          <p:nvPr>
            <p:ph type="body" sz="quarter" idx="1"/>
          </p:nvPr>
        </p:nvSpPr>
        <p:spPr>
          <a:prstGeom prst="rect">
            <a:avLst/>
          </a:prstGeom>
        </p:spPr>
        <p:txBody>
          <a:bodyPr/>
          <a:lstStyle/>
          <a:p>
            <a:pPr lvl="0">
              <a:defRPr sz="1800"/>
            </a:pPr>
            <a:r>
              <a:rPr sz="2200"/>
              <a:t>With the exception of one minor recruiting trip, this is the first business trip either of us has taken since we spoke at the translation conference in Montreal in 1992. This past summer, my daughter was interning at the National Economic Council in Washington. One evening, I asked her what she did for them, and she told me that she’d been translating some documents from Chinese into English. I said “Wow, that must be time consuming!” She said, “Oh, not really, I just use Google translate and then clean up the results”. “What?” I asked, “Machine translation is really that good?” “Oh yeah, dad, didn’t you know that computers can translate from one language to another?” I went online and was actually shocked at how much progress you guys had made during the past 20 years.</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Shape 549"/>
          <p:cNvSpPr>
            <a:spLocks noGrp="1" noRot="1" noChangeAspect="1"/>
          </p:cNvSpPr>
          <p:nvPr>
            <p:ph type="sldImg"/>
          </p:nvPr>
        </p:nvSpPr>
        <p:spPr>
          <a:prstGeom prst="rect">
            <a:avLst/>
          </a:prstGeom>
        </p:spPr>
        <p:txBody>
          <a:bodyPr/>
          <a:lstStyle/>
          <a:p>
            <a:pPr lvl="0"/>
            <a:endParaRPr/>
          </a:p>
        </p:txBody>
      </p:sp>
      <p:sp>
        <p:nvSpPr>
          <p:cNvPr id="550" name="Shape 550"/>
          <p:cNvSpPr>
            <a:spLocks noGrp="1"/>
          </p:cNvSpPr>
          <p:nvPr>
            <p:ph type="body" sz="quarter" idx="1"/>
          </p:nvPr>
        </p:nvSpPr>
        <p:spPr>
          <a:prstGeom prst="rect">
            <a:avLst/>
          </a:prstGeom>
        </p:spPr>
        <p:txBody>
          <a:bodyPr/>
          <a:lstStyle/>
          <a:p>
            <a:pPr lvl="0">
              <a:defRPr sz="1800"/>
            </a:pPr>
            <a:r>
              <a:rPr sz="2200"/>
              <a:t>Renaissance was started by a couple of mathematicians. They had no idea how to program. So they didn’t know how to build large systems where you could make sure that this system produced the same answers that the mathematics did. From building speech recognition systems and translation systems, we learned how to build pretty big systems where you can have a lot of people working simultaneously on them, so we definitely used that skill set. Then it’s just a question of estimating parameters from a lot of data. If you look at our blackboards, they look exactly like your blackboards. Full of similar kinds of equations. The big difference in finance is that the level of noise is much greater. It’s all noise in finance and there’s more structure in natural language models.</a:t>
            </a:r>
          </a:p>
          <a:p>
            <a:pPr lvl="0">
              <a:defRPr sz="1800"/>
            </a:pPr>
            <a:endParaRPr sz="2200"/>
          </a:p>
          <a:p>
            <a:pPr lvl="0">
              <a:defRPr sz="1800"/>
            </a:pPr>
            <a:r>
              <a:rPr sz="2200"/>
              <a:t>My dream is when it all ends, to go back to what you guys are doing. What you guys are doing is much more fun.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Shape 70"/>
          <p:cNvSpPr>
            <a:spLocks noGrp="1" noRot="1" noChangeAspect="1"/>
          </p:cNvSpPr>
          <p:nvPr>
            <p:ph type="sldImg"/>
          </p:nvPr>
        </p:nvSpPr>
        <p:spPr>
          <a:prstGeom prst="rect">
            <a:avLst/>
          </a:prstGeom>
        </p:spPr>
        <p:txBody>
          <a:bodyPr/>
          <a:lstStyle/>
          <a:p>
            <a:pPr lvl="0"/>
            <a:endParaRPr/>
          </a:p>
        </p:txBody>
      </p:sp>
      <p:sp>
        <p:nvSpPr>
          <p:cNvPr id="71" name="Shape 71"/>
          <p:cNvSpPr>
            <a:spLocks noGrp="1"/>
          </p:cNvSpPr>
          <p:nvPr>
            <p:ph type="body" sz="quarter" idx="1"/>
          </p:nvPr>
        </p:nvSpPr>
        <p:spPr>
          <a:prstGeom prst="rect">
            <a:avLst/>
          </a:prstGeom>
        </p:spPr>
        <p:txBody>
          <a:bodyPr/>
          <a:lstStyle/>
          <a:p>
            <a:pPr lvl="0">
              <a:defRPr sz="1800"/>
            </a:pPr>
            <a:r>
              <a:rPr sz="2200"/>
              <a:t>The translation process itself had three stages, which in present-day terminology can be described as follows. In a “pre-editing” stage a user knowing only the source language identified stems and endings, and replaced the latter by pre-defined “logical signs”. In the second, purely mechanical, stage the entries for source word-stems were located, the corresponding target words were photographed onto a tape and, at the same time, the logical signs were typed out. In a “post-editing” stage a user knowing only the target language provided the morphologically correct target forms. In fact, Troyanskii suggested two post editors (sections §14 and §20), one to align output words and logical forms and to synthesise target-language forms, the other to make correct and appropriate lexical and structural choices.</a:t>
            </a: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 name="Shape 555"/>
          <p:cNvSpPr>
            <a:spLocks noGrp="1" noRot="1" noChangeAspect="1"/>
          </p:cNvSpPr>
          <p:nvPr>
            <p:ph type="sldImg"/>
          </p:nvPr>
        </p:nvSpPr>
        <p:spPr>
          <a:prstGeom prst="rect">
            <a:avLst/>
          </a:prstGeom>
        </p:spPr>
        <p:txBody>
          <a:bodyPr/>
          <a:lstStyle/>
          <a:p>
            <a:pPr lvl="0"/>
            <a:endParaRPr/>
          </a:p>
        </p:txBody>
      </p:sp>
      <p:sp>
        <p:nvSpPr>
          <p:cNvPr id="556" name="Shape 556"/>
          <p:cNvSpPr>
            <a:spLocks noGrp="1"/>
          </p:cNvSpPr>
          <p:nvPr>
            <p:ph type="body" sz="quarter" idx="1"/>
          </p:nvPr>
        </p:nvSpPr>
        <p:spPr>
          <a:prstGeom prst="rect">
            <a:avLst/>
          </a:prstGeom>
        </p:spPr>
        <p:txBody>
          <a:bodyPr/>
          <a:lstStyle/>
          <a:p>
            <a:pPr lvl="0">
              <a:defRPr sz="1800"/>
            </a:pPr>
            <a:r>
              <a:rPr sz="2200"/>
              <a:t>Lest you think this is a new idea…</a:t>
            </a: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Shape 562"/>
          <p:cNvSpPr>
            <a:spLocks noGrp="1" noRot="1" noChangeAspect="1"/>
          </p:cNvSpPr>
          <p:nvPr>
            <p:ph type="sldImg"/>
          </p:nvPr>
        </p:nvSpPr>
        <p:spPr>
          <a:prstGeom prst="rect">
            <a:avLst/>
          </a:prstGeom>
        </p:spPr>
        <p:txBody>
          <a:bodyPr/>
          <a:lstStyle/>
          <a:p>
            <a:pPr lvl="0"/>
            <a:endParaRPr/>
          </a:p>
        </p:txBody>
      </p:sp>
      <p:sp>
        <p:nvSpPr>
          <p:cNvPr id="563" name="Shape 563"/>
          <p:cNvSpPr>
            <a:spLocks noGrp="1"/>
          </p:cNvSpPr>
          <p:nvPr>
            <p:ph type="body" sz="quarter" idx="1"/>
          </p:nvPr>
        </p:nvSpPr>
        <p:spPr>
          <a:prstGeom prst="rect">
            <a:avLst/>
          </a:prstGeom>
        </p:spPr>
        <p:txBody>
          <a:bodyPr/>
          <a:lstStyle>
            <a:lvl1pPr>
              <a:defRPr sz="2900"/>
            </a:lvl1pPr>
          </a:lstStyle>
          <a:p>
            <a:pPr lvl="0">
              <a:defRPr sz="1800"/>
            </a:pPr>
            <a:r>
              <a:rPr sz="2900"/>
              <a:t>The paper by McCulloch and Pitts is the one that introduced artificial neurons.</a:t>
            </a: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 name="Shape 574"/>
          <p:cNvSpPr>
            <a:spLocks noGrp="1" noRot="1" noChangeAspect="1"/>
          </p:cNvSpPr>
          <p:nvPr>
            <p:ph type="sldImg"/>
          </p:nvPr>
        </p:nvSpPr>
        <p:spPr>
          <a:prstGeom prst="rect">
            <a:avLst/>
          </a:prstGeom>
        </p:spPr>
        <p:txBody>
          <a:bodyPr/>
          <a:lstStyle/>
          <a:p>
            <a:pPr lvl="0"/>
            <a:endParaRPr/>
          </a:p>
        </p:txBody>
      </p:sp>
      <p:sp>
        <p:nvSpPr>
          <p:cNvPr id="575" name="Shape 575"/>
          <p:cNvSpPr>
            <a:spLocks noGrp="1"/>
          </p:cNvSpPr>
          <p:nvPr>
            <p:ph type="body" sz="quarter" idx="1"/>
          </p:nvPr>
        </p:nvSpPr>
        <p:spPr>
          <a:prstGeom prst="rect">
            <a:avLst/>
          </a:prstGeom>
        </p:spPr>
        <p:txBody>
          <a:bodyPr/>
          <a:lstStyle>
            <a:lvl1pPr>
              <a:defRPr sz="3200"/>
            </a:lvl1pPr>
          </a:lstStyle>
          <a:p>
            <a:pPr lvl="0">
              <a:defRPr sz="1800"/>
            </a:pPr>
            <a:r>
              <a:rPr sz="3200"/>
              <a:t>If Franz is as good at optimizing human lifespans as he is at optimizing BLEU scores, you will all live a very long time.</a:t>
            </a: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 name="Shape 590"/>
          <p:cNvSpPr>
            <a:spLocks noGrp="1" noRot="1" noChangeAspect="1"/>
          </p:cNvSpPr>
          <p:nvPr>
            <p:ph type="sldImg"/>
          </p:nvPr>
        </p:nvSpPr>
        <p:spPr>
          <a:prstGeom prst="rect">
            <a:avLst/>
          </a:prstGeom>
        </p:spPr>
        <p:txBody>
          <a:bodyPr/>
          <a:lstStyle/>
          <a:p>
            <a:pPr lvl="0"/>
            <a:endParaRPr/>
          </a:p>
        </p:txBody>
      </p:sp>
      <p:sp>
        <p:nvSpPr>
          <p:cNvPr id="591" name="Shape 591"/>
          <p:cNvSpPr>
            <a:spLocks noGrp="1"/>
          </p:cNvSpPr>
          <p:nvPr>
            <p:ph type="body" sz="quarter" idx="1"/>
          </p:nvPr>
        </p:nvSpPr>
        <p:spPr>
          <a:prstGeom prst="rect">
            <a:avLst/>
          </a:prstGeom>
        </p:spPr>
        <p:txBody>
          <a:bodyPr/>
          <a:lstStyle/>
          <a:p>
            <a:pPr lvl="0">
              <a:defRPr sz="1800"/>
            </a:pPr>
            <a:r>
              <a:rPr sz="2200"/>
              <a:t>This is a quite long-term project. The goal is to build for semantics the kind of thing that was built for syntax in the 1980s.</a:t>
            </a: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prstGeom prst="rect">
            <a:avLst/>
          </a:prstGeom>
        </p:spPr>
        <p:txBody>
          <a:bodyPr/>
          <a:lstStyle/>
          <a:p>
            <a:pPr lvl="0"/>
            <a:endParaRPr/>
          </a:p>
        </p:txBody>
      </p:sp>
      <p:sp>
        <p:nvSpPr>
          <p:cNvPr id="610" name="Shape 610"/>
          <p:cNvSpPr>
            <a:spLocks noGrp="1"/>
          </p:cNvSpPr>
          <p:nvPr>
            <p:ph type="body" sz="quarter" idx="1"/>
          </p:nvPr>
        </p:nvSpPr>
        <p:spPr>
          <a:prstGeom prst="rect">
            <a:avLst/>
          </a:prstGeom>
        </p:spPr>
        <p:txBody>
          <a:bodyPr/>
          <a:lstStyle/>
          <a:p>
            <a:pPr lvl="0">
              <a:defRPr sz="1800"/>
            </a:pPr>
            <a:endParaRPr sz="220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 name="Shape 615"/>
          <p:cNvSpPr>
            <a:spLocks noGrp="1" noRot="1" noChangeAspect="1"/>
          </p:cNvSpPr>
          <p:nvPr>
            <p:ph type="sldImg"/>
          </p:nvPr>
        </p:nvSpPr>
        <p:spPr>
          <a:prstGeom prst="rect">
            <a:avLst/>
          </a:prstGeom>
        </p:spPr>
        <p:txBody>
          <a:bodyPr/>
          <a:lstStyle/>
          <a:p>
            <a:pPr lvl="0"/>
            <a:endParaRPr/>
          </a:p>
        </p:txBody>
      </p:sp>
      <p:sp>
        <p:nvSpPr>
          <p:cNvPr id="616" name="Shape 616"/>
          <p:cNvSpPr>
            <a:spLocks noGrp="1"/>
          </p:cNvSpPr>
          <p:nvPr>
            <p:ph type="body" sz="quarter" idx="1"/>
          </p:nvPr>
        </p:nvSpPr>
        <p:spPr>
          <a:prstGeom prst="rect">
            <a:avLst/>
          </a:prstGeom>
        </p:spPr>
        <p:txBody>
          <a:bodyPr/>
          <a:lstStyle/>
          <a:p>
            <a:pPr lvl="0">
              <a:defRPr sz="1800"/>
            </a:pPr>
            <a:r>
              <a:rPr sz="2200"/>
              <a:t>Peter Brown lives in Washington DC with his wife Margaret Hamburg, commissioner of the U.S. Food and Drug administration under Barack Obama.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Shape 77"/>
          <p:cNvSpPr>
            <a:spLocks noGrp="1" noRot="1" noChangeAspect="1"/>
          </p:cNvSpPr>
          <p:nvPr>
            <p:ph type="sldImg"/>
          </p:nvPr>
        </p:nvSpPr>
        <p:spPr>
          <a:prstGeom prst="rect">
            <a:avLst/>
          </a:prstGeom>
        </p:spPr>
        <p:txBody>
          <a:bodyPr/>
          <a:lstStyle/>
          <a:p>
            <a:pPr lvl="0"/>
            <a:endParaRPr/>
          </a:p>
        </p:txBody>
      </p:sp>
      <p:sp>
        <p:nvSpPr>
          <p:cNvPr id="78" name="Shape 78"/>
          <p:cNvSpPr>
            <a:spLocks noGrp="1"/>
          </p:cNvSpPr>
          <p:nvPr>
            <p:ph type="body" sz="quarter" idx="1"/>
          </p:nvPr>
        </p:nvSpPr>
        <p:spPr>
          <a:prstGeom prst="rect">
            <a:avLst/>
          </a:prstGeom>
        </p:spPr>
        <p:txBody>
          <a:bodyPr/>
          <a:lstStyle/>
          <a:p>
            <a:pPr lvl="0">
              <a:defRPr sz="1800"/>
            </a:pPr>
            <a:r>
              <a:rPr sz="2200"/>
              <a:t>Jelinek: “After the Nazi occupation, Vilem prepared everything for a departure for England, including the shipping of his dentistry tools. Although he had both a passport and a visa, he finally decided to stay put.”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hape 87"/>
          <p:cNvSpPr>
            <a:spLocks noGrp="1" noRot="1" noChangeAspect="1"/>
          </p:cNvSpPr>
          <p:nvPr>
            <p:ph type="sldImg"/>
          </p:nvPr>
        </p:nvSpPr>
        <p:spPr>
          <a:prstGeom prst="rect">
            <a:avLst/>
          </a:prstGeom>
        </p:spPr>
        <p:txBody>
          <a:bodyPr/>
          <a:lstStyle/>
          <a:p>
            <a:pPr lvl="0"/>
            <a:endParaRPr/>
          </a:p>
        </p:txBody>
      </p:sp>
      <p:sp>
        <p:nvSpPr>
          <p:cNvPr id="88" name="Shape 88"/>
          <p:cNvSpPr>
            <a:spLocks noGrp="1"/>
          </p:cNvSpPr>
          <p:nvPr>
            <p:ph type="body" sz="quarter" idx="1"/>
          </p:nvPr>
        </p:nvSpPr>
        <p:spPr>
          <a:prstGeom prst="rect">
            <a:avLst/>
          </a:prstGeom>
        </p:spPr>
        <p:txBody>
          <a:bodyPr/>
          <a:lstStyle/>
          <a:p>
            <a:pPr lvl="0">
              <a:defRPr sz="1800"/>
            </a:pPr>
            <a:r>
              <a:rPr sz="2200"/>
              <a:t>Jelinek: “My family was banished from Kladno in the summer of 41 and we found ourselves in Prague.</a:t>
            </a:r>
          </a:p>
          <a:p>
            <a:pPr lvl="0">
              <a:defRPr sz="1800"/>
            </a:pPr>
            <a:endParaRPr sz="2200"/>
          </a:p>
          <a:p>
            <a:pPr lvl="0">
              <a:defRPr sz="1800"/>
            </a:pPr>
            <a:r>
              <a:rPr sz="2200"/>
              <a:t>Beginning with the summer of 42, all instruction was forbidden. The officials of the Jewish community divided us into four "asylums" where we played games, participated in competitons, were being familiarized with different aspects of culture. For instance, the well known translator of Shakespeare E.A. Saudek talked to us lovingly about the Bard. We skated and played soccer, probably till 1944, at the old Jewish sporting club Hagibor in the suburb of Strasnice. We had to walk there from the Old Town because without special permits Jews were not allowed to use public transportation. Toward the end of the War, there remained almost none of my friends in Prague”</a:t>
            </a:r>
          </a:p>
          <a:p>
            <a:pPr lvl="0">
              <a:defRPr sz="1800"/>
            </a:pPr>
            <a:endParaRPr sz="2200"/>
          </a:p>
          <a:p>
            <a:pPr lvl="0">
              <a:defRPr sz="1800"/>
            </a:pPr>
            <a:r>
              <a:rPr sz="2200"/>
              <a:t>Vilem Jelinek was sent to the Terezin concentration camp outside Prague and died there in 1945. But the rest of the family were spared under the Nazi racial calculus: his mother, because she was not born Jewish, and the children, including a daughter, Susan, because they were deemed only half-Jewish, a lower priority.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Shape 93"/>
          <p:cNvSpPr>
            <a:spLocks noGrp="1" noRot="1" noChangeAspect="1"/>
          </p:cNvSpPr>
          <p:nvPr>
            <p:ph type="sldImg"/>
          </p:nvPr>
        </p:nvSpPr>
        <p:spPr>
          <a:prstGeom prst="rect">
            <a:avLst/>
          </a:prstGeom>
        </p:spPr>
        <p:txBody>
          <a:bodyPr/>
          <a:lstStyle/>
          <a:p>
            <a:pPr lvl="0"/>
            <a:endParaRPr/>
          </a:p>
        </p:txBody>
      </p:sp>
      <p:sp>
        <p:nvSpPr>
          <p:cNvPr id="94" name="Shape 94"/>
          <p:cNvSpPr>
            <a:spLocks noGrp="1"/>
          </p:cNvSpPr>
          <p:nvPr>
            <p:ph type="body" sz="quarter" idx="1"/>
          </p:nvPr>
        </p:nvSpPr>
        <p:spPr>
          <a:prstGeom prst="rect">
            <a:avLst/>
          </a:prstGeom>
        </p:spPr>
        <p:txBody>
          <a:bodyPr/>
          <a:lstStyle/>
          <a:p>
            <a:pPr lvl="0" defTabSz="584200">
              <a:lnSpc>
                <a:spcPct val="100000"/>
              </a:lnSpc>
              <a:defRPr sz="1800"/>
            </a:pPr>
            <a:r>
              <a:rPr sz="2700">
                <a:latin typeface="Lucida Grande"/>
                <a:ea typeface="Lucida Grande"/>
                <a:cs typeface="Lucida Grande"/>
                <a:sym typeface="Lucida Grande"/>
              </a:rPr>
              <a:t>mechanical polyalphabetic cipher.</a:t>
            </a:r>
          </a:p>
          <a:p>
            <a:pPr lvl="0" defTabSz="584200">
              <a:lnSpc>
                <a:spcPct val="100000"/>
              </a:lnSpc>
              <a:defRPr sz="1800"/>
            </a:pPr>
            <a:r>
              <a:rPr sz="2700">
                <a:latin typeface="Lucida Grande"/>
                <a:ea typeface="Lucida Grande"/>
                <a:cs typeface="Lucida Grande"/>
                <a:sym typeface="Lucida Grande"/>
              </a:rPr>
              <a:t>Polish cipher bureau.</a:t>
            </a:r>
          </a:p>
          <a:p>
            <a:pPr lvl="0" defTabSz="584200">
              <a:lnSpc>
                <a:spcPct val="100000"/>
              </a:lnSpc>
              <a:defRPr sz="1800"/>
            </a:pPr>
            <a:r>
              <a:rPr sz="2700">
                <a:latin typeface="Lucida Grande"/>
                <a:ea typeface="Lucida Grande"/>
                <a:cs typeface="Lucida Grande"/>
                <a:sym typeface="Lucida Grande"/>
              </a:rPr>
              <a:t>Alan Turing</a:t>
            </a:r>
          </a:p>
          <a:p>
            <a:pPr lvl="0" defTabSz="584200">
              <a:lnSpc>
                <a:spcPct val="100000"/>
              </a:lnSpc>
              <a:defRPr sz="1800"/>
            </a:pPr>
            <a:r>
              <a:rPr sz="2700">
                <a:latin typeface="Lucida Grande"/>
                <a:ea typeface="Lucida Grande"/>
                <a:cs typeface="Lucida Grande"/>
                <a:sym typeface="Lucida Grande"/>
              </a:rPr>
              <a:t>Claude Shannon (MIT master’s thesis “A Symbolic Analysis of Relay and Switching Circuits” on electrical applications of Boolean algebra to logic).</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1270000" y="1638300"/>
            <a:ext cx="10464800" cy="3302000"/>
          </a:xfrm>
          <a:prstGeom prst="rect">
            <a:avLst/>
          </a:prstGeom>
        </p:spPr>
        <p:txBody>
          <a:bodyPr anchor="b"/>
          <a:lstStyle/>
          <a:p>
            <a:pPr lvl="0">
              <a:defRPr sz="1800">
                <a:solidFill>
                  <a:srgbClr val="000000"/>
                </a:solidFill>
              </a:defRPr>
            </a:pPr>
            <a:r>
              <a:rPr sz="8000">
                <a:solidFill>
                  <a:srgbClr val="FFFFFF"/>
                </a:solidFill>
              </a:rPr>
              <a:t>Title Text</a:t>
            </a:r>
          </a:p>
        </p:txBody>
      </p:sp>
      <p:sp>
        <p:nvSpPr>
          <p:cNvPr id="6" name="Shape 6"/>
          <p:cNvSpPr>
            <a:spLocks noGrp="1"/>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p>
          <a:p>
            <a:pPr lvl="1">
              <a:defRPr sz="1800">
                <a:solidFill>
                  <a:srgbClr val="000000"/>
                </a:solidFill>
              </a:defRPr>
            </a:pPr>
            <a:r>
              <a:rPr sz="3200">
                <a:solidFill>
                  <a:srgbClr val="FFFFFF"/>
                </a:solidFill>
              </a:rPr>
              <a:t>Body Level Two</a:t>
            </a:r>
          </a:p>
          <a:p>
            <a:pPr lvl="2">
              <a:defRPr sz="1800">
                <a:solidFill>
                  <a:srgbClr val="000000"/>
                </a:solidFill>
              </a:defRPr>
            </a:pPr>
            <a:r>
              <a:rPr sz="3200">
                <a:solidFill>
                  <a:srgbClr val="FFFFFF"/>
                </a:solidFill>
              </a:rPr>
              <a:t>Body Level Three</a:t>
            </a:r>
          </a:p>
          <a:p>
            <a:pPr lvl="3">
              <a:defRPr sz="1800">
                <a:solidFill>
                  <a:srgbClr val="000000"/>
                </a:solidFill>
              </a:defRPr>
            </a:pPr>
            <a:r>
              <a:rPr sz="3200">
                <a:solidFill>
                  <a:srgbClr val="FFFFFF"/>
                </a:solidFill>
              </a:rPr>
              <a:t>Body Level Four</a:t>
            </a:r>
          </a:p>
          <a:p>
            <a:pPr lvl="4">
              <a:defRPr sz="1800">
                <a:solidFill>
                  <a:srgbClr val="000000"/>
                </a:solidFill>
              </a:defRPr>
            </a:pPr>
            <a:r>
              <a:rPr sz="3200">
                <a:solidFill>
                  <a:srgbClr val="FFFFFF"/>
                </a:solidFill>
              </a:rPr>
              <a:t>Body Level Five</a:t>
            </a: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1270000" y="6718300"/>
            <a:ext cx="10464800" cy="1422400"/>
          </a:xfrm>
          <a:prstGeom prst="rect">
            <a:avLst/>
          </a:prstGeom>
        </p:spPr>
        <p:txBody>
          <a:bodyPr/>
          <a:lstStyle/>
          <a:p>
            <a:pPr lvl="0">
              <a:defRPr sz="1800">
                <a:solidFill>
                  <a:srgbClr val="000000"/>
                </a:solidFill>
              </a:defRPr>
            </a:pPr>
            <a:r>
              <a:rPr sz="8000">
                <a:solidFill>
                  <a:srgbClr val="FFFFFF"/>
                </a:solidFill>
              </a:rPr>
              <a:t>Title Text</a:t>
            </a:r>
          </a:p>
        </p:txBody>
      </p:sp>
      <p:sp>
        <p:nvSpPr>
          <p:cNvPr id="9" name="Shape 9"/>
          <p:cNvSpPr>
            <a:spLocks noGrp="1"/>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p>
          <a:p>
            <a:pPr lvl="1">
              <a:defRPr sz="1800">
                <a:solidFill>
                  <a:srgbClr val="000000"/>
                </a:solidFill>
              </a:defRPr>
            </a:pPr>
            <a:r>
              <a:rPr sz="3200">
                <a:solidFill>
                  <a:srgbClr val="FFFFFF"/>
                </a:solidFill>
              </a:rPr>
              <a:t>Body Level Two</a:t>
            </a:r>
          </a:p>
          <a:p>
            <a:pPr lvl="2">
              <a:defRPr sz="1800">
                <a:solidFill>
                  <a:srgbClr val="000000"/>
                </a:solidFill>
              </a:defRPr>
            </a:pPr>
            <a:r>
              <a:rPr sz="3200">
                <a:solidFill>
                  <a:srgbClr val="FFFFFF"/>
                </a:solidFill>
              </a:rPr>
              <a:t>Body Level Three</a:t>
            </a:r>
          </a:p>
          <a:p>
            <a:pPr lvl="3">
              <a:defRPr sz="1800">
                <a:solidFill>
                  <a:srgbClr val="000000"/>
                </a:solidFill>
              </a:defRPr>
            </a:pPr>
            <a:r>
              <a:rPr sz="3200">
                <a:solidFill>
                  <a:srgbClr val="FFFFFF"/>
                </a:solidFill>
              </a:rPr>
              <a:t>Body Level Four</a:t>
            </a:r>
          </a:p>
          <a:p>
            <a:pPr lvl="4">
              <a:defRPr sz="1800">
                <a:solidFill>
                  <a:srgbClr val="000000"/>
                </a:solidFill>
              </a:defRPr>
            </a:pPr>
            <a:r>
              <a:rPr sz="3200">
                <a:solidFill>
                  <a:srgbClr val="FFFFFF"/>
                </a:solidFill>
              </a:rPr>
              <a:t>Body Level Five</a:t>
            </a: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1" name="Shape 11"/>
          <p:cNvSpPr>
            <a:spLocks noGrp="1"/>
          </p:cNvSpPr>
          <p:nvPr>
            <p:ph type="title"/>
          </p:nvPr>
        </p:nvSpPr>
        <p:spPr>
          <a:xfrm>
            <a:off x="1270000" y="3225800"/>
            <a:ext cx="10464800" cy="3302000"/>
          </a:xfrm>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3" name="Shape 13"/>
          <p:cNvSpPr>
            <a:spLocks noGrp="1"/>
          </p:cNvSpPr>
          <p:nvPr>
            <p:ph type="title"/>
          </p:nvPr>
        </p:nvSpPr>
        <p:spPr>
          <a:xfrm>
            <a:off x="952500" y="635000"/>
            <a:ext cx="5334000" cy="3987800"/>
          </a:xfrm>
          <a:prstGeom prst="rect">
            <a:avLst/>
          </a:prstGeom>
        </p:spPr>
        <p:txBody>
          <a:bodyPr anchor="b"/>
          <a:lstStyle>
            <a:lvl1pPr>
              <a:defRPr sz="6000"/>
            </a:lvl1pPr>
          </a:lstStyle>
          <a:p>
            <a:pPr lvl="0">
              <a:defRPr sz="1800">
                <a:solidFill>
                  <a:srgbClr val="000000"/>
                </a:solidFill>
              </a:defRPr>
            </a:pPr>
            <a:r>
              <a:rPr sz="6000">
                <a:solidFill>
                  <a:srgbClr val="FFFFFF"/>
                </a:solidFill>
              </a:rPr>
              <a:t>Title Text</a:t>
            </a:r>
          </a:p>
        </p:txBody>
      </p:sp>
      <p:sp>
        <p:nvSpPr>
          <p:cNvPr id="14" name="Shape 14"/>
          <p:cNvSpPr>
            <a:spLocks noGrp="1"/>
          </p:cNvSpPr>
          <p:nvPr>
            <p:ph type="body"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p>
          <a:p>
            <a:pPr lvl="1">
              <a:defRPr sz="1800">
                <a:solidFill>
                  <a:srgbClr val="000000"/>
                </a:solidFill>
              </a:defRPr>
            </a:pPr>
            <a:r>
              <a:rPr sz="3200">
                <a:solidFill>
                  <a:srgbClr val="FFFFFF"/>
                </a:solidFill>
              </a:rPr>
              <a:t>Body Level Two</a:t>
            </a:r>
          </a:p>
          <a:p>
            <a:pPr lvl="2">
              <a:defRPr sz="1800">
                <a:solidFill>
                  <a:srgbClr val="000000"/>
                </a:solidFill>
              </a:defRPr>
            </a:pPr>
            <a:r>
              <a:rPr sz="3200">
                <a:solidFill>
                  <a:srgbClr val="FFFFFF"/>
                </a:solidFill>
              </a:rPr>
              <a:t>Body Level Three</a:t>
            </a:r>
          </a:p>
          <a:p>
            <a:pPr lvl="3">
              <a:defRPr sz="1800">
                <a:solidFill>
                  <a:srgbClr val="000000"/>
                </a:solidFill>
              </a:defRPr>
            </a:pPr>
            <a:r>
              <a:rPr sz="3200">
                <a:solidFill>
                  <a:srgbClr val="FFFFFF"/>
                </a:solidFill>
              </a:rPr>
              <a:t>Body Level Four</a:t>
            </a:r>
          </a:p>
          <a:p>
            <a:pPr lvl="4">
              <a:defRPr sz="1800">
                <a:solidFill>
                  <a:srgbClr val="000000"/>
                </a:solidFill>
              </a:defRPr>
            </a:pPr>
            <a:r>
              <a:rPr sz="3200">
                <a:solidFill>
                  <a:srgbClr val="FFFFFF"/>
                </a:solidFill>
              </a:rPr>
              <a:t>Body Level Five</a:t>
            </a: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8" name="Shape 18"/>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19" name="Shape 19"/>
          <p:cNvSpPr>
            <a:spLocks noGrp="1"/>
          </p:cNvSpPr>
          <p:nvPr>
            <p:ph type="body" idx="1"/>
          </p:nvPr>
        </p:nvSpPr>
        <p:spPr>
          <a:prstGeom prst="rect">
            <a:avLst/>
          </a:prstGeom>
        </p:spPr>
        <p:txBody>
          <a:body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22" name="Shape 22"/>
          <p:cNvSpPr>
            <a:spLocks noGrp="1"/>
          </p:cNvSpPr>
          <p:nvPr>
            <p:ph type="body"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lvl="0">
              <a:defRPr sz="1800">
                <a:solidFill>
                  <a:srgbClr val="000000"/>
                </a:solidFill>
              </a:defRPr>
            </a:pPr>
            <a:r>
              <a:rPr sz="2800">
                <a:solidFill>
                  <a:srgbClr val="FFFFFF"/>
                </a:solidFill>
              </a:rPr>
              <a:t>Body Level One</a:t>
            </a:r>
          </a:p>
          <a:p>
            <a:pPr lvl="1">
              <a:defRPr sz="1800">
                <a:solidFill>
                  <a:srgbClr val="000000"/>
                </a:solidFill>
              </a:defRPr>
            </a:pPr>
            <a:r>
              <a:rPr sz="2800">
                <a:solidFill>
                  <a:srgbClr val="FFFFFF"/>
                </a:solidFill>
              </a:rPr>
              <a:t>Body Level Two</a:t>
            </a:r>
          </a:p>
          <a:p>
            <a:pPr lvl="2">
              <a:defRPr sz="1800">
                <a:solidFill>
                  <a:srgbClr val="000000"/>
                </a:solidFill>
              </a:defRPr>
            </a:pPr>
            <a:r>
              <a:rPr sz="2800">
                <a:solidFill>
                  <a:srgbClr val="FFFFFF"/>
                </a:solidFill>
              </a:rPr>
              <a:t>Body Level Three</a:t>
            </a:r>
          </a:p>
          <a:p>
            <a:pPr lvl="3">
              <a:defRPr sz="1800">
                <a:solidFill>
                  <a:srgbClr val="000000"/>
                </a:solidFill>
              </a:defRPr>
            </a:pPr>
            <a:r>
              <a:rPr sz="2800">
                <a:solidFill>
                  <a:srgbClr val="FFFFFF"/>
                </a:solidFill>
              </a:rPr>
              <a:t>Body Level Four</a:t>
            </a:r>
          </a:p>
          <a:p>
            <a:pPr lvl="4">
              <a:defRPr sz="1800">
                <a:solidFill>
                  <a:srgbClr val="000000"/>
                </a:solidFill>
              </a:defRPr>
            </a:pPr>
            <a:r>
              <a:rPr sz="2800">
                <a:solidFill>
                  <a:srgbClr val="FFFFFF"/>
                </a:solidFill>
              </a:rPr>
              <a:t>Body Level Five</a:t>
            </a: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4" name="Shape 24"/>
          <p:cNvSpPr>
            <a:spLocks noGrp="1"/>
          </p:cNvSpPr>
          <p:nvPr>
            <p:ph type="body" idx="1"/>
          </p:nvPr>
        </p:nvSpPr>
        <p:spPr>
          <a:xfrm>
            <a:off x="952500" y="1270000"/>
            <a:ext cx="11099800" cy="7213600"/>
          </a:xfrm>
          <a:prstGeom prst="rect">
            <a:avLst/>
          </a:prstGeom>
        </p:spPr>
        <p:txBody>
          <a:body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a:bodyPr>
          <a:lstStyle/>
          <a:p>
            <a:pPr lvl="0">
              <a:defRPr sz="1800">
                <a:solidFill>
                  <a:srgbClr val="000000"/>
                </a:solidFill>
              </a:defRPr>
            </a:pPr>
            <a:r>
              <a:rPr sz="8000">
                <a:solidFill>
                  <a:srgbClr val="FFFFFF"/>
                </a:solidFill>
              </a:rP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a:body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xmlns:p14="http://schemas.microsoft.com/office/powerpoint/2010/main" spd="med"/>
  <p:txStyles>
    <p:titleStyle>
      <a:lvl1pPr algn="ctr" defTabSz="584200">
        <a:defRPr sz="8000">
          <a:solidFill>
            <a:srgbClr val="FFFFFF"/>
          </a:solidFill>
          <a:latin typeface="+mn-lt"/>
          <a:ea typeface="+mn-ea"/>
          <a:cs typeface="+mn-cs"/>
          <a:sym typeface="Helvetica Light"/>
        </a:defRPr>
      </a:lvl1pPr>
      <a:lvl2pPr indent="228600" algn="ctr" defTabSz="584200">
        <a:defRPr sz="8000">
          <a:solidFill>
            <a:srgbClr val="FFFFFF"/>
          </a:solidFill>
          <a:latin typeface="+mn-lt"/>
          <a:ea typeface="+mn-ea"/>
          <a:cs typeface="+mn-cs"/>
          <a:sym typeface="Helvetica Light"/>
        </a:defRPr>
      </a:lvl2pPr>
      <a:lvl3pPr indent="457200" algn="ctr" defTabSz="584200">
        <a:defRPr sz="8000">
          <a:solidFill>
            <a:srgbClr val="FFFFFF"/>
          </a:solidFill>
          <a:latin typeface="+mn-lt"/>
          <a:ea typeface="+mn-ea"/>
          <a:cs typeface="+mn-cs"/>
          <a:sym typeface="Helvetica Light"/>
        </a:defRPr>
      </a:lvl3pPr>
      <a:lvl4pPr indent="685800" algn="ctr" defTabSz="584200">
        <a:defRPr sz="8000">
          <a:solidFill>
            <a:srgbClr val="FFFFFF"/>
          </a:solidFill>
          <a:latin typeface="+mn-lt"/>
          <a:ea typeface="+mn-ea"/>
          <a:cs typeface="+mn-cs"/>
          <a:sym typeface="Helvetica Light"/>
        </a:defRPr>
      </a:lvl4pPr>
      <a:lvl5pPr indent="914400" algn="ctr" defTabSz="584200">
        <a:defRPr sz="8000">
          <a:solidFill>
            <a:srgbClr val="FFFFFF"/>
          </a:solidFill>
          <a:latin typeface="+mn-lt"/>
          <a:ea typeface="+mn-ea"/>
          <a:cs typeface="+mn-cs"/>
          <a:sym typeface="Helvetica Light"/>
        </a:defRPr>
      </a:lvl5pPr>
      <a:lvl6pPr indent="1143000" algn="ctr" defTabSz="584200">
        <a:defRPr sz="8000">
          <a:solidFill>
            <a:srgbClr val="FFFFFF"/>
          </a:solidFill>
          <a:latin typeface="+mn-lt"/>
          <a:ea typeface="+mn-ea"/>
          <a:cs typeface="+mn-cs"/>
          <a:sym typeface="Helvetica Light"/>
        </a:defRPr>
      </a:lvl6pPr>
      <a:lvl7pPr indent="1371600" algn="ctr" defTabSz="584200">
        <a:defRPr sz="8000">
          <a:solidFill>
            <a:srgbClr val="FFFFFF"/>
          </a:solidFill>
          <a:latin typeface="+mn-lt"/>
          <a:ea typeface="+mn-ea"/>
          <a:cs typeface="+mn-cs"/>
          <a:sym typeface="Helvetica Light"/>
        </a:defRPr>
      </a:lvl7pPr>
      <a:lvl8pPr indent="1600200" algn="ctr" defTabSz="584200">
        <a:defRPr sz="8000">
          <a:solidFill>
            <a:srgbClr val="FFFFFF"/>
          </a:solidFill>
          <a:latin typeface="+mn-lt"/>
          <a:ea typeface="+mn-ea"/>
          <a:cs typeface="+mn-cs"/>
          <a:sym typeface="Helvetica Light"/>
        </a:defRPr>
      </a:lvl8pPr>
      <a:lvl9pPr indent="1828800" algn="ctr" defTabSz="584200">
        <a:defRPr sz="8000">
          <a:solidFill>
            <a:srgbClr val="FFFFFF"/>
          </a:solidFill>
          <a:latin typeface="+mn-lt"/>
          <a:ea typeface="+mn-ea"/>
          <a:cs typeface="+mn-cs"/>
          <a:sym typeface="Helvetica Light"/>
        </a:defRPr>
      </a:lvl9pPr>
    </p:titleStyle>
    <p:bodyStyle>
      <a:lvl1pPr marL="444500" indent="-444500" defTabSz="584200">
        <a:spcBef>
          <a:spcPts val="4200"/>
        </a:spcBef>
        <a:buSzPct val="75000"/>
        <a:buChar char="•"/>
        <a:defRPr sz="3800">
          <a:solidFill>
            <a:srgbClr val="FFFFFF"/>
          </a:solidFill>
          <a:latin typeface="+mn-lt"/>
          <a:ea typeface="+mn-ea"/>
          <a:cs typeface="+mn-cs"/>
          <a:sym typeface="Helvetica Light"/>
        </a:defRPr>
      </a:lvl1pPr>
      <a:lvl2pPr marL="889000" indent="-444500" defTabSz="584200">
        <a:spcBef>
          <a:spcPts val="4200"/>
        </a:spcBef>
        <a:buSzPct val="75000"/>
        <a:buChar char="•"/>
        <a:defRPr sz="3800">
          <a:solidFill>
            <a:srgbClr val="FFFFFF"/>
          </a:solidFill>
          <a:latin typeface="+mn-lt"/>
          <a:ea typeface="+mn-ea"/>
          <a:cs typeface="+mn-cs"/>
          <a:sym typeface="Helvetica Light"/>
        </a:defRPr>
      </a:lvl2pPr>
      <a:lvl3pPr marL="1333500" indent="-444500" defTabSz="584200">
        <a:spcBef>
          <a:spcPts val="4200"/>
        </a:spcBef>
        <a:buSzPct val="75000"/>
        <a:buChar char="•"/>
        <a:defRPr sz="3800">
          <a:solidFill>
            <a:srgbClr val="FFFFFF"/>
          </a:solidFill>
          <a:latin typeface="+mn-lt"/>
          <a:ea typeface="+mn-ea"/>
          <a:cs typeface="+mn-cs"/>
          <a:sym typeface="Helvetica Light"/>
        </a:defRPr>
      </a:lvl3pPr>
      <a:lvl4pPr marL="1778000" indent="-444500" defTabSz="584200">
        <a:spcBef>
          <a:spcPts val="4200"/>
        </a:spcBef>
        <a:buSzPct val="75000"/>
        <a:buChar char="•"/>
        <a:defRPr sz="3800">
          <a:solidFill>
            <a:srgbClr val="FFFFFF"/>
          </a:solidFill>
          <a:latin typeface="+mn-lt"/>
          <a:ea typeface="+mn-ea"/>
          <a:cs typeface="+mn-cs"/>
          <a:sym typeface="Helvetica Light"/>
        </a:defRPr>
      </a:lvl4pPr>
      <a:lvl5pPr marL="2222500" indent="-444500" defTabSz="584200">
        <a:spcBef>
          <a:spcPts val="4200"/>
        </a:spcBef>
        <a:buSzPct val="75000"/>
        <a:buChar char="•"/>
        <a:defRPr sz="3800">
          <a:solidFill>
            <a:srgbClr val="FFFFFF"/>
          </a:solidFill>
          <a:latin typeface="+mn-lt"/>
          <a:ea typeface="+mn-ea"/>
          <a:cs typeface="+mn-cs"/>
          <a:sym typeface="Helvetica Light"/>
        </a:defRPr>
      </a:lvl5pPr>
      <a:lvl6pPr marL="2667000" indent="-444500" defTabSz="584200">
        <a:spcBef>
          <a:spcPts val="4200"/>
        </a:spcBef>
        <a:buSzPct val="75000"/>
        <a:buChar char="•"/>
        <a:defRPr sz="3800">
          <a:solidFill>
            <a:srgbClr val="FFFFFF"/>
          </a:solidFill>
          <a:latin typeface="+mn-lt"/>
          <a:ea typeface="+mn-ea"/>
          <a:cs typeface="+mn-cs"/>
          <a:sym typeface="Helvetica Light"/>
        </a:defRPr>
      </a:lvl6pPr>
      <a:lvl7pPr marL="3111500" indent="-444500" defTabSz="584200">
        <a:spcBef>
          <a:spcPts val="4200"/>
        </a:spcBef>
        <a:buSzPct val="75000"/>
        <a:buChar char="•"/>
        <a:defRPr sz="3800">
          <a:solidFill>
            <a:srgbClr val="FFFFFF"/>
          </a:solidFill>
          <a:latin typeface="+mn-lt"/>
          <a:ea typeface="+mn-ea"/>
          <a:cs typeface="+mn-cs"/>
          <a:sym typeface="Helvetica Light"/>
        </a:defRPr>
      </a:lvl7pPr>
      <a:lvl8pPr marL="3556000" indent="-444500" defTabSz="584200">
        <a:spcBef>
          <a:spcPts val="4200"/>
        </a:spcBef>
        <a:buSzPct val="75000"/>
        <a:buChar char="•"/>
        <a:defRPr sz="3800">
          <a:solidFill>
            <a:srgbClr val="FFFFFF"/>
          </a:solidFill>
          <a:latin typeface="+mn-lt"/>
          <a:ea typeface="+mn-ea"/>
          <a:cs typeface="+mn-cs"/>
          <a:sym typeface="Helvetica Light"/>
        </a:defRPr>
      </a:lvl8pPr>
      <a:lvl9pPr marL="4000500" indent="-444500" defTabSz="584200">
        <a:spcBef>
          <a:spcPts val="4200"/>
        </a:spcBef>
        <a:buSzPct val="75000"/>
        <a:buChar char="•"/>
        <a:defRPr sz="3800">
          <a:solidFill>
            <a:srgbClr val="FFFFFF"/>
          </a:solidFill>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0.jpe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84.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5.jpe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6.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6.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12.jpeg"/><Relationship Id="rId6" Type="http://schemas.openxmlformats.org/officeDocument/2006/relationships/image" Target="../media/image13.jpeg"/><Relationship Id="rId7" Type="http://schemas.openxmlformats.org/officeDocument/2006/relationships/image" Target="../media/image14.jpeg"/><Relationship Id="rId8" Type="http://schemas.openxmlformats.org/officeDocument/2006/relationships/image" Target="../media/image15.jpe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image" Target="../media/image22.jpeg"/><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5.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6.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7.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9.jpe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gif"/><Relationship Id="rId5" Type="http://schemas.openxmlformats.org/officeDocument/2006/relationships/image" Target="../media/image32.jpeg"/><Relationship Id="rId6" Type="http://schemas.openxmlformats.org/officeDocument/2006/relationships/image" Target="../media/image33.jpeg"/><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35.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36.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37.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38.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9.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9.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9.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9.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4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41.jpeg"/><Relationship Id="rId4" Type="http://schemas.openxmlformats.org/officeDocument/2006/relationships/image" Target="../media/image42.jpeg"/><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51.xml.rels><?xml version="1.0" encoding="UTF-8" standalone="yes"?>
<Relationships xmlns="http://schemas.openxmlformats.org/package/2006/relationships"><Relationship Id="rId3" Type="http://schemas.openxmlformats.org/officeDocument/2006/relationships/image" Target="../media/image41.jpeg"/><Relationship Id="rId4" Type="http://schemas.openxmlformats.org/officeDocument/2006/relationships/image" Target="../media/image42.jpeg"/><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52.xml.rels><?xml version="1.0" encoding="UTF-8" standalone="yes"?>
<Relationships xmlns="http://schemas.openxmlformats.org/package/2006/relationships"><Relationship Id="rId3" Type="http://schemas.openxmlformats.org/officeDocument/2006/relationships/image" Target="../media/image41.jpeg"/><Relationship Id="rId4" Type="http://schemas.openxmlformats.org/officeDocument/2006/relationships/image" Target="../media/image42.jpeg"/><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4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45.jpe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46.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4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48.jpeg"/></Relationships>
</file>

<file path=ppt/slides/_rels/slide59.xml.rels><?xml version="1.0" encoding="UTF-8" standalone="yes"?>
<Relationships xmlns="http://schemas.openxmlformats.org/package/2006/relationships"><Relationship Id="rId3" Type="http://schemas.openxmlformats.org/officeDocument/2006/relationships/image" Target="../media/image49.jpeg"/><Relationship Id="rId4" Type="http://schemas.openxmlformats.org/officeDocument/2006/relationships/image" Target="../media/image50.jpeg"/><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3" Type="http://schemas.openxmlformats.org/officeDocument/2006/relationships/image" Target="../media/image49.jpeg"/><Relationship Id="rId4" Type="http://schemas.openxmlformats.org/officeDocument/2006/relationships/image" Target="../media/image50.jpeg"/><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5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2.jpe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2.jpeg"/><Relationship Id="rId3" Type="http://schemas.openxmlformats.org/officeDocument/2006/relationships/image" Target="../media/image53.jpeg"/></Relationships>
</file>

<file path=ppt/slides/_rels/slide69.xml.rels><?xml version="1.0" encoding="UTF-8" standalone="yes"?>
<Relationships xmlns="http://schemas.openxmlformats.org/package/2006/relationships"><Relationship Id="rId3" Type="http://schemas.openxmlformats.org/officeDocument/2006/relationships/image" Target="../media/image53.jpeg"/><Relationship Id="rId4" Type="http://schemas.openxmlformats.org/officeDocument/2006/relationships/image" Target="../media/image54.jpeg"/><Relationship Id="rId5" Type="http://schemas.openxmlformats.org/officeDocument/2006/relationships/image" Target="../media/image55.png"/><Relationship Id="rId1" Type="http://schemas.openxmlformats.org/officeDocument/2006/relationships/slideLayout" Target="../slideLayouts/slideLayout12.xml"/><Relationship Id="rId2" Type="http://schemas.openxmlformats.org/officeDocument/2006/relationships/image" Target="../media/image52.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jpeg"/><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56.png"/></Relationships>
</file>

<file path=ppt/slides/_rels/slide71.xml.rels><?xml version="1.0" encoding="UTF-8" standalone="yes"?>
<Relationships xmlns="http://schemas.openxmlformats.org/package/2006/relationships"><Relationship Id="rId3" Type="http://schemas.openxmlformats.org/officeDocument/2006/relationships/image" Target="../media/image57.png"/><Relationship Id="rId4" Type="http://schemas.openxmlformats.org/officeDocument/2006/relationships/image" Target="../media/image58.jpeg"/><Relationship Id="rId5" Type="http://schemas.openxmlformats.org/officeDocument/2006/relationships/image" Target="../media/image59.jpeg"/><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3" Type="http://schemas.openxmlformats.org/officeDocument/2006/relationships/image" Target="../media/image60.jpeg"/><Relationship Id="rId4" Type="http://schemas.openxmlformats.org/officeDocument/2006/relationships/image" Target="../media/image61.gif"/><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74.xml.rels><?xml version="1.0" encoding="UTF-8" standalone="yes"?>
<Relationships xmlns="http://schemas.openxmlformats.org/package/2006/relationships"><Relationship Id="rId3" Type="http://schemas.openxmlformats.org/officeDocument/2006/relationships/image" Target="../media/image60.jpeg"/><Relationship Id="rId4" Type="http://schemas.openxmlformats.org/officeDocument/2006/relationships/image" Target="../media/image61.gif"/><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62.jpeg"/><Relationship Id="rId4" Type="http://schemas.openxmlformats.org/officeDocument/2006/relationships/image" Target="../media/image63.jpeg"/><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77.xml.rels><?xml version="1.0" encoding="UTF-8" standalone="yes"?>
<Relationships xmlns="http://schemas.openxmlformats.org/package/2006/relationships"><Relationship Id="rId3" Type="http://schemas.openxmlformats.org/officeDocument/2006/relationships/image" Target="../media/image65.png"/><Relationship Id="rId4" Type="http://schemas.openxmlformats.org/officeDocument/2006/relationships/image" Target="../media/image62.jpeg"/><Relationship Id="rId1" Type="http://schemas.openxmlformats.org/officeDocument/2006/relationships/slideLayout" Target="../slideLayouts/slideLayout12.xml"/><Relationship Id="rId2" Type="http://schemas.openxmlformats.org/officeDocument/2006/relationships/image" Target="../media/image64.jpe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66.jpe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6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68.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9.png"/><Relationship Id="rId3" Type="http://schemas.openxmlformats.org/officeDocument/2006/relationships/image" Target="../media/image70.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1.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2.jpeg"/></Relationships>
</file>

<file path=ppt/slides/_rels/slide84.xml.rels><?xml version="1.0" encoding="UTF-8" standalone="yes"?>
<Relationships xmlns="http://schemas.openxmlformats.org/package/2006/relationships"><Relationship Id="rId3" Type="http://schemas.openxmlformats.org/officeDocument/2006/relationships/image" Target="../media/image73.jpeg"/><Relationship Id="rId4" Type="http://schemas.openxmlformats.org/officeDocument/2006/relationships/image" Target="../media/image34.png"/><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74.jpe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75.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7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75.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7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19.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7.jpe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78.jpe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9.jpeg"/><Relationship Id="rId3" Type="http://schemas.openxmlformats.org/officeDocument/2006/relationships/image" Target="../media/image34.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80.jpe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1.jpe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2.jpe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 Id="rId3" Type="http://schemas.openxmlformats.org/officeDocument/2006/relationships/image" Target="../media/image8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hape 32"/>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How we got here</a:t>
            </a:r>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Kladno_-_Google_Maps.png"/>
          <p:cNvPicPr/>
          <p:nvPr/>
        </p:nvPicPr>
        <p:blipFill>
          <a:blip r:embed="rId3">
            <a:extLst/>
          </a:blip>
          <a:stretch>
            <a:fillRect/>
          </a:stretch>
        </p:blipFill>
        <p:spPr>
          <a:xfrm>
            <a:off x="3684990" y="4032187"/>
            <a:ext cx="9230265" cy="5673134"/>
          </a:xfrm>
          <a:prstGeom prst="rect">
            <a:avLst/>
          </a:prstGeom>
          <a:ln w="12700">
            <a:miter lim="400000"/>
          </a:ln>
        </p:spPr>
      </p:pic>
      <p:sp>
        <p:nvSpPr>
          <p:cNvPr id="74" name="Shape 74"/>
          <p:cNvSpPr/>
          <p:nvPr/>
        </p:nvSpPr>
        <p:spPr>
          <a:xfrm>
            <a:off x="5597470" y="1785593"/>
            <a:ext cx="772162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March:</a:t>
            </a:r>
          </a:p>
          <a:p>
            <a:pPr lvl="0">
              <a:defRPr sz="1800">
                <a:solidFill>
                  <a:srgbClr val="000000"/>
                </a:solidFill>
              </a:defRPr>
            </a:pPr>
            <a:r>
              <a:rPr sz="3600">
                <a:solidFill>
                  <a:srgbClr val="FFFFFF"/>
                </a:solidFill>
              </a:rPr>
              <a:t>Nazis occupy Kladno</a:t>
            </a:r>
          </a:p>
        </p:txBody>
      </p:sp>
      <p:sp>
        <p:nvSpPr>
          <p:cNvPr id="75" name="Shape 7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1939</a:t>
            </a:r>
          </a:p>
        </p:txBody>
      </p:sp>
      <p:pic>
        <p:nvPicPr>
          <p:cNvPr id="76" name="pasted-image.jpg"/>
          <p:cNvPicPr/>
          <p:nvPr/>
        </p:nvPicPr>
        <p:blipFill>
          <a:blip r:embed="rId4">
            <a:extLst/>
          </a:blip>
          <a:stretch>
            <a:fillRect/>
          </a:stretch>
        </p:blipFill>
        <p:spPr>
          <a:xfrm>
            <a:off x="378333" y="1761537"/>
            <a:ext cx="5651961" cy="4267604"/>
          </a:xfrm>
          <a:prstGeom prst="rect">
            <a:avLst/>
          </a:prstGeom>
          <a:ln w="12700">
            <a:miter lim="400000"/>
          </a:ln>
        </p:spPr>
      </p:pic>
    </p:spTree>
  </p:cSld>
  <p:clrMapOvr>
    <a:masterClrMapping/>
  </p:clrMapOvr>
  <p:transition xmlns:p14="http://schemas.microsoft.com/office/powerpoint/2010/mai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hape 61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2016</a:t>
            </a:r>
          </a:p>
        </p:txBody>
      </p:sp>
      <p:sp>
        <p:nvSpPr>
          <p:cNvPr id="613" name="Shape 613"/>
          <p:cNvSpPr/>
          <p:nvPr/>
        </p:nvSpPr>
        <p:spPr>
          <a:xfrm>
            <a:off x="2553342" y="9001325"/>
            <a:ext cx="7898116"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Bob Mercer gets a lot of publicity</a:t>
            </a:r>
          </a:p>
        </p:txBody>
      </p:sp>
      <p:pic>
        <p:nvPicPr>
          <p:cNvPr id="614" name="What_Kind_of_Man_Spends_Millions_to_Elect_Ted_Cruz__-_Bloomberg_Politics.png"/>
          <p:cNvPicPr/>
          <p:nvPr/>
        </p:nvPicPr>
        <p:blipFill>
          <a:blip r:embed="rId3">
            <a:extLst/>
          </a:blip>
          <a:stretch>
            <a:fillRect/>
          </a:stretch>
        </p:blipFill>
        <p:spPr>
          <a:xfrm>
            <a:off x="2123944" y="1565101"/>
            <a:ext cx="8756912" cy="7439848"/>
          </a:xfrm>
          <a:prstGeom prst="rect">
            <a:avLst/>
          </a:prstGeom>
          <a:ln w="12700">
            <a:miter lim="400000"/>
          </a:ln>
        </p:spPr>
      </p:pic>
    </p:spTree>
  </p:cSld>
  <p:clrMapOvr>
    <a:masterClrMapping/>
  </p:clrMapOvr>
  <p:transition xmlns:p14="http://schemas.microsoft.com/office/powerpoint/2010/mai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 name="Shape 61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2017</a:t>
            </a:r>
          </a:p>
        </p:txBody>
      </p:sp>
      <p:sp>
        <p:nvSpPr>
          <p:cNvPr id="619" name="Shape 619"/>
          <p:cNvSpPr/>
          <p:nvPr/>
        </p:nvSpPr>
        <p:spPr>
          <a:xfrm>
            <a:off x="1895818" y="8986597"/>
            <a:ext cx="9213164"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Bob Mercer continues gets a lot of publicity</a:t>
            </a:r>
          </a:p>
        </p:txBody>
      </p:sp>
      <p:pic>
        <p:nvPicPr>
          <p:cNvPr id="620" name="The_Reclusive_Hedge-Fund_Tycoon_Behind_the_Trump_Presidency_-_The_New_Yorker_and_Overleaf_and_Google_Calendar_-_Week_of_Mar_20__2017.jpg"/>
          <p:cNvPicPr/>
          <p:nvPr/>
        </p:nvPicPr>
        <p:blipFill>
          <a:blip r:embed="rId2">
            <a:extLst/>
          </a:blip>
          <a:stretch>
            <a:fillRect/>
          </a:stretch>
        </p:blipFill>
        <p:spPr>
          <a:xfrm>
            <a:off x="1099015" y="1488955"/>
            <a:ext cx="10806770" cy="7483833"/>
          </a:xfrm>
          <a:prstGeom prst="rect">
            <a:avLst/>
          </a:prstGeom>
          <a:ln w="12700">
            <a:miter lim="400000"/>
          </a:ln>
        </p:spPr>
      </p:pic>
    </p:spTree>
  </p:cSld>
  <p:clrMapOvr>
    <a:masterClrMapping/>
  </p:clrMapOvr>
  <p:transition xmlns:p14="http://schemas.microsoft.com/office/powerpoint/2010/mai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 name="Shape 62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2017</a:t>
            </a:r>
          </a:p>
        </p:txBody>
      </p:sp>
      <p:pic>
        <p:nvPicPr>
          <p:cNvPr id="623" name="pasted-image.png"/>
          <p:cNvPicPr/>
          <p:nvPr/>
        </p:nvPicPr>
        <p:blipFill>
          <a:blip r:embed="rId2">
            <a:extLst/>
          </a:blip>
          <a:stretch>
            <a:fillRect/>
          </a:stretch>
        </p:blipFill>
        <p:spPr>
          <a:xfrm>
            <a:off x="2254250" y="2137526"/>
            <a:ext cx="8496300" cy="3225801"/>
          </a:xfrm>
          <a:prstGeom prst="rect">
            <a:avLst/>
          </a:prstGeom>
          <a:ln w="12700">
            <a:miter lim="400000"/>
          </a:ln>
        </p:spPr>
      </p:pic>
      <p:sp>
        <p:nvSpPr>
          <p:cNvPr id="624" name="Shape 624"/>
          <p:cNvSpPr/>
          <p:nvPr/>
        </p:nvSpPr>
        <p:spPr>
          <a:xfrm>
            <a:off x="2688867" y="5837014"/>
            <a:ext cx="762706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Currently supports 104 languages, or 10,712 language pairs.</a:t>
            </a:r>
          </a:p>
        </p:txBody>
      </p:sp>
      <p:sp>
        <p:nvSpPr>
          <p:cNvPr id="625" name="Shape 625"/>
          <p:cNvSpPr/>
          <p:nvPr/>
        </p:nvSpPr>
        <p:spPr>
          <a:xfrm>
            <a:off x="2906595" y="7102457"/>
            <a:ext cx="7191610"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 a rate of nearly three per day, since launch on 28 April, 2006.</a:t>
            </a:r>
          </a:p>
        </p:txBody>
      </p:sp>
    </p:spTree>
  </p:cSld>
  <p:clrMapOvr>
    <a:masterClrMapping/>
  </p:clrMapOvr>
  <p:transition xmlns:p14="http://schemas.microsoft.com/office/powerpoint/2010/mai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 name="Shape 62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2017</a:t>
            </a:r>
          </a:p>
        </p:txBody>
      </p:sp>
      <p:pic>
        <p:nvPicPr>
          <p:cNvPr id="628" name="pasted-image.png"/>
          <p:cNvPicPr/>
          <p:nvPr/>
        </p:nvPicPr>
        <p:blipFill>
          <a:blip r:embed="rId2">
            <a:extLst/>
          </a:blip>
          <a:stretch>
            <a:fillRect/>
          </a:stretch>
        </p:blipFill>
        <p:spPr>
          <a:xfrm>
            <a:off x="2254250" y="2137526"/>
            <a:ext cx="8496300" cy="3225801"/>
          </a:xfrm>
          <a:prstGeom prst="rect">
            <a:avLst/>
          </a:prstGeom>
          <a:ln w="12700">
            <a:miter lim="400000"/>
          </a:ln>
        </p:spPr>
      </p:pic>
      <p:sp>
        <p:nvSpPr>
          <p:cNvPr id="629" name="Shape 629"/>
          <p:cNvSpPr/>
          <p:nvPr/>
        </p:nvSpPr>
        <p:spPr>
          <a:xfrm>
            <a:off x="2688867" y="5837014"/>
            <a:ext cx="762706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Currently supports 104 languages, or 10,712 language pairs.</a:t>
            </a:r>
          </a:p>
        </p:txBody>
      </p:sp>
      <p:sp>
        <p:nvSpPr>
          <p:cNvPr id="630" name="Shape 630"/>
          <p:cNvSpPr/>
          <p:nvPr/>
        </p:nvSpPr>
        <p:spPr>
          <a:xfrm>
            <a:off x="2906595" y="7102457"/>
            <a:ext cx="7191610"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 a rate of nearly three per day, since launch on 28 April, 2006.</a:t>
            </a:r>
          </a:p>
        </p:txBody>
      </p:sp>
      <p:sp>
        <p:nvSpPr>
          <p:cNvPr id="631" name="Shape 631"/>
          <p:cNvSpPr/>
          <p:nvPr/>
        </p:nvSpPr>
        <p:spPr>
          <a:xfrm>
            <a:off x="1563358" y="8559364"/>
            <a:ext cx="9878084"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Google plans to convert all of them to neural MT by the end of the year.</a:t>
            </a:r>
          </a:p>
        </p:txBody>
      </p:sp>
    </p:spTree>
  </p:cSld>
  <p:clrMapOvr>
    <a:masterClrMapping/>
  </p:clrMapOvr>
  <p:transition xmlns:p14="http://schemas.microsoft.com/office/powerpoint/2010/mai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 name="Shape 633"/>
          <p:cNvSpPr/>
          <p:nvPr/>
        </p:nvSpPr>
        <p:spPr>
          <a:xfrm>
            <a:off x="1270000" y="7574225"/>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
        <p:nvSpPr>
          <p:cNvPr id="634" name="Shape 634"/>
          <p:cNvSpPr/>
          <p:nvPr/>
        </p:nvSpPr>
        <p:spPr>
          <a:xfrm>
            <a:off x="1052045" y="1576664"/>
            <a:ext cx="10900710" cy="53594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“Research in both ASR and MT continues. The statistical approach is clearly dominant. The knowledge of linguists is added wherever it fits. And although we have made significant progress, we are very far from solving the problems. That is a good thing: We can continue accepting new students into our field without any worry that they will have to search, in the middle of their careers, for new fields of action.”</a:t>
            </a:r>
          </a:p>
        </p:txBody>
      </p:sp>
    </p:spTree>
  </p:cSld>
  <p:clrMapOvr>
    <a:masterClrMapping/>
  </p:clrMapOvr>
  <p:transition xmlns:p14="http://schemas.microsoft.com/office/powerpoint/2010/mai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Kladno_-_Google_Maps.png"/>
          <p:cNvPicPr/>
          <p:nvPr/>
        </p:nvPicPr>
        <p:blipFill>
          <a:blip r:embed="rId3">
            <a:extLst/>
          </a:blip>
          <a:stretch>
            <a:fillRect/>
          </a:stretch>
        </p:blipFill>
        <p:spPr>
          <a:xfrm>
            <a:off x="3684990" y="4032187"/>
            <a:ext cx="9230265" cy="5673134"/>
          </a:xfrm>
          <a:prstGeom prst="rect">
            <a:avLst/>
          </a:prstGeom>
          <a:ln w="12700">
            <a:miter lim="400000"/>
          </a:ln>
        </p:spPr>
      </p:pic>
      <p:sp>
        <p:nvSpPr>
          <p:cNvPr id="81" name="Shape 8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1941</a:t>
            </a:r>
          </a:p>
        </p:txBody>
      </p:sp>
      <p:pic>
        <p:nvPicPr>
          <p:cNvPr id="82" name="Prague_-_Google_Maps.png"/>
          <p:cNvPicPr/>
          <p:nvPr/>
        </p:nvPicPr>
        <p:blipFill>
          <a:blip r:embed="rId4">
            <a:extLst/>
          </a:blip>
          <a:stretch>
            <a:fillRect/>
          </a:stretch>
        </p:blipFill>
        <p:spPr>
          <a:xfrm>
            <a:off x="3152943" y="3889488"/>
            <a:ext cx="10294358" cy="6027341"/>
          </a:xfrm>
          <a:prstGeom prst="rect">
            <a:avLst/>
          </a:prstGeom>
          <a:ln w="12700">
            <a:miter lim="400000"/>
          </a:ln>
        </p:spPr>
      </p:pic>
      <p:pic>
        <p:nvPicPr>
          <p:cNvPr id="83" name="pasted-image.jpg"/>
          <p:cNvPicPr/>
          <p:nvPr/>
        </p:nvPicPr>
        <p:blipFill>
          <a:blip r:embed="rId5">
            <a:extLst/>
          </a:blip>
          <a:stretch>
            <a:fillRect/>
          </a:stretch>
        </p:blipFill>
        <p:spPr>
          <a:xfrm>
            <a:off x="315293" y="6681879"/>
            <a:ext cx="4326715" cy="2935986"/>
          </a:xfrm>
          <a:prstGeom prst="rect">
            <a:avLst/>
          </a:prstGeom>
          <a:ln w="12700">
            <a:miter lim="400000"/>
          </a:ln>
        </p:spPr>
      </p:pic>
      <p:pic>
        <p:nvPicPr>
          <p:cNvPr id="84" name="pasted-image.jpg"/>
          <p:cNvPicPr/>
          <p:nvPr/>
        </p:nvPicPr>
        <p:blipFill>
          <a:blip r:embed="rId6">
            <a:extLst/>
          </a:blip>
          <a:stretch>
            <a:fillRect/>
          </a:stretch>
        </p:blipFill>
        <p:spPr>
          <a:xfrm>
            <a:off x="7910505" y="1691384"/>
            <a:ext cx="4764683" cy="3107402"/>
          </a:xfrm>
          <a:prstGeom prst="rect">
            <a:avLst/>
          </a:prstGeom>
          <a:ln w="12700">
            <a:miter lim="400000"/>
          </a:ln>
        </p:spPr>
      </p:pic>
      <p:pic>
        <p:nvPicPr>
          <p:cNvPr id="85" name="pasted-image.jpg"/>
          <p:cNvPicPr/>
          <p:nvPr/>
        </p:nvPicPr>
        <p:blipFill>
          <a:blip r:embed="rId7">
            <a:extLst/>
          </a:blip>
          <a:stretch>
            <a:fillRect/>
          </a:stretch>
        </p:blipFill>
        <p:spPr>
          <a:xfrm>
            <a:off x="451320" y="1691384"/>
            <a:ext cx="4467511" cy="3107402"/>
          </a:xfrm>
          <a:prstGeom prst="rect">
            <a:avLst/>
          </a:prstGeom>
          <a:ln w="12700">
            <a:miter lim="400000"/>
          </a:ln>
        </p:spPr>
      </p:pic>
      <p:pic>
        <p:nvPicPr>
          <p:cNvPr id="86" name="pasted-image.jpg"/>
          <p:cNvPicPr/>
          <p:nvPr/>
        </p:nvPicPr>
        <p:blipFill>
          <a:blip r:embed="rId8">
            <a:extLst/>
          </a:blip>
          <a:stretch>
            <a:fillRect/>
          </a:stretch>
        </p:blipFill>
        <p:spPr>
          <a:xfrm>
            <a:off x="8236492" y="6155765"/>
            <a:ext cx="4597996" cy="3442306"/>
          </a:xfrm>
          <a:prstGeom prst="rect">
            <a:avLst/>
          </a:prstGeom>
          <a:ln w="12700">
            <a:miter lim="400000"/>
          </a:ln>
        </p:spPr>
      </p:pic>
    </p:spTree>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1940s</a:t>
            </a:r>
          </a:p>
        </p:txBody>
      </p:sp>
      <p:sp>
        <p:nvSpPr>
          <p:cNvPr id="91" name="Shape 91"/>
          <p:cNvSpPr/>
          <p:nvPr/>
        </p:nvSpPr>
        <p:spPr>
          <a:xfrm>
            <a:off x="2310847" y="8509436"/>
            <a:ext cx="814227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First NLP problem: the German Enigma</a:t>
            </a:r>
          </a:p>
        </p:txBody>
      </p:sp>
      <p:pic>
        <p:nvPicPr>
          <p:cNvPr id="92" name="pasted-image.jpg"/>
          <p:cNvPicPr/>
          <p:nvPr/>
        </p:nvPicPr>
        <p:blipFill>
          <a:blip r:embed="rId3">
            <a:extLst/>
          </a:blip>
          <a:stretch>
            <a:fillRect/>
          </a:stretch>
        </p:blipFill>
        <p:spPr>
          <a:xfrm>
            <a:off x="1720370" y="1975407"/>
            <a:ext cx="9323230" cy="6215487"/>
          </a:xfrm>
          <a:prstGeom prst="rect">
            <a:avLst/>
          </a:prstGeom>
          <a:ln w="12700">
            <a:miter lim="400000"/>
          </a:ln>
        </p:spPr>
      </p:pic>
    </p:spTree>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9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1944</a:t>
            </a:r>
          </a:p>
        </p:txBody>
      </p:sp>
      <p:sp>
        <p:nvSpPr>
          <p:cNvPr id="97" name="Shape 97"/>
          <p:cNvSpPr/>
          <p:nvPr/>
        </p:nvSpPr>
        <p:spPr>
          <a:xfrm>
            <a:off x="1924971" y="8509436"/>
            <a:ext cx="891402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5 February: Colossus becomes operational</a:t>
            </a:r>
          </a:p>
        </p:txBody>
      </p:sp>
      <p:pic>
        <p:nvPicPr>
          <p:cNvPr id="98" name="pasted-image.png"/>
          <p:cNvPicPr/>
          <p:nvPr/>
        </p:nvPicPr>
        <p:blipFill>
          <a:blip r:embed="rId3">
            <a:extLst/>
          </a:blip>
          <a:stretch>
            <a:fillRect/>
          </a:stretch>
        </p:blipFill>
        <p:spPr>
          <a:xfrm>
            <a:off x="1652177" y="1613610"/>
            <a:ext cx="9700446" cy="6850940"/>
          </a:xfrm>
          <a:prstGeom prst="rect">
            <a:avLst/>
          </a:prstGeom>
          <a:ln w="12700">
            <a:miter lim="400000"/>
          </a:ln>
        </p:spPr>
      </p:pic>
    </p:spTree>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 name="pasted-image.jpg"/>
          <p:cNvPicPr/>
          <p:nvPr/>
        </p:nvPicPr>
        <p:blipFill>
          <a:blip r:embed="rId3">
            <a:extLst/>
          </a:blip>
          <a:stretch>
            <a:fillRect/>
          </a:stretch>
        </p:blipFill>
        <p:spPr>
          <a:xfrm>
            <a:off x="-1" y="2043556"/>
            <a:ext cx="13004801" cy="5487293"/>
          </a:xfrm>
          <a:prstGeom prst="rect">
            <a:avLst/>
          </a:prstGeom>
          <a:ln w="12700">
            <a:miter lim="400000"/>
          </a:ln>
        </p:spPr>
      </p:pic>
      <p:sp>
        <p:nvSpPr>
          <p:cNvPr id="103" name="Shape 10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1946</a:t>
            </a:r>
          </a:p>
        </p:txBody>
      </p:sp>
      <p:sp>
        <p:nvSpPr>
          <p:cNvPr id="104" name="Shape 104"/>
          <p:cNvSpPr/>
          <p:nvPr/>
        </p:nvSpPr>
        <p:spPr>
          <a:xfrm>
            <a:off x="3055398" y="8509436"/>
            <a:ext cx="665317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14 February: ENIAC announced</a:t>
            </a:r>
          </a:p>
        </p:txBody>
      </p:sp>
    </p:spTree>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Beginnings</a:t>
            </a:r>
          </a:p>
        </p:txBody>
      </p:sp>
    </p:spTree>
  </p:cSld>
  <p:clrMapOvr>
    <a:masterClrMapping/>
  </p:clrMapOvr>
  <p:transition xmlns:p14="http://schemas.microsoft.com/office/powerpoint/2010/mai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droppedImage.pdf"/>
          <p:cNvPicPr/>
          <p:nvPr/>
        </p:nvPicPr>
        <p:blipFill>
          <a:blip r:embed="rId3">
            <a:extLst/>
          </a:blip>
          <a:stretch>
            <a:fillRect/>
          </a:stretch>
        </p:blipFill>
        <p:spPr>
          <a:xfrm>
            <a:off x="114331" y="1894425"/>
            <a:ext cx="4574785" cy="4588862"/>
          </a:xfrm>
          <a:prstGeom prst="rect">
            <a:avLst/>
          </a:prstGeom>
          <a:ln w="12700">
            <a:miter lim="400000"/>
          </a:ln>
        </p:spPr>
      </p:pic>
      <p:sp>
        <p:nvSpPr>
          <p:cNvPr id="113" name="Shape 11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1947</a:t>
            </a:r>
          </a:p>
        </p:txBody>
      </p:sp>
      <p:sp>
        <p:nvSpPr>
          <p:cNvPr id="114" name="Shape 114"/>
          <p:cNvSpPr/>
          <p:nvPr/>
        </p:nvSpPr>
        <p:spPr>
          <a:xfrm>
            <a:off x="3406825" y="8448497"/>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to Norbert Wiener</a:t>
            </a:r>
          </a:p>
        </p:txBody>
      </p:sp>
      <p:sp>
        <p:nvSpPr>
          <p:cNvPr id="115" name="Shape 115"/>
          <p:cNvSpPr/>
          <p:nvPr/>
        </p:nvSpPr>
        <p:spPr>
          <a:xfrm>
            <a:off x="4700747" y="1612900"/>
            <a:ext cx="7876957" cy="652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“One thing I wanted to ask you about is this. A most serious problem, for UNESCO and for the constructive and peaceful future of the planet, is the problem of translation, as it unavoidably affects the communication between peoples. Huxley has recently told me that they are appalled by the magnitude and the importance of the translation job.” </a:t>
            </a:r>
          </a:p>
        </p:txBody>
      </p:sp>
    </p:spTree>
  </p:cSld>
  <p:clrMapOvr>
    <a:masterClrMapping/>
  </p:clrMapOvr>
  <p:transition xmlns:p14="http://schemas.microsoft.com/office/powerpoint/2010/mai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droppedImage.pdf"/>
          <p:cNvPicPr/>
          <p:nvPr/>
        </p:nvPicPr>
        <p:blipFill>
          <a:blip r:embed="rId3">
            <a:extLst/>
          </a:blip>
          <a:stretch>
            <a:fillRect/>
          </a:stretch>
        </p:blipFill>
        <p:spPr>
          <a:xfrm>
            <a:off x="114331" y="1894425"/>
            <a:ext cx="4574785" cy="4588862"/>
          </a:xfrm>
          <a:prstGeom prst="rect">
            <a:avLst/>
          </a:prstGeom>
          <a:ln w="12700">
            <a:miter lim="400000"/>
          </a:ln>
        </p:spPr>
      </p:pic>
      <p:sp>
        <p:nvSpPr>
          <p:cNvPr id="120" name="Shape 12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1947</a:t>
            </a:r>
          </a:p>
        </p:txBody>
      </p:sp>
      <p:sp>
        <p:nvSpPr>
          <p:cNvPr id="121" name="Shape 121"/>
          <p:cNvSpPr/>
          <p:nvPr/>
        </p:nvSpPr>
        <p:spPr>
          <a:xfrm>
            <a:off x="3406825" y="8448497"/>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to Norbert Wiener</a:t>
            </a:r>
          </a:p>
        </p:txBody>
      </p:sp>
      <p:sp>
        <p:nvSpPr>
          <p:cNvPr id="122" name="Shape 122"/>
          <p:cNvSpPr/>
          <p:nvPr/>
        </p:nvSpPr>
        <p:spPr>
          <a:xfrm>
            <a:off x="4273478" y="1612900"/>
            <a:ext cx="8731495" cy="652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“Recognizing fully, even though necessarily vaguely, the semantic difficulties because of multiple meanings, etc., I have wondered if it were unthinkable to design a computer which would translate. Even if it would translate only scientific material (where the semantic difficulties are very notably less), and even if it did produce an inelegant (but intelligible) result, it would seem to me worth while. ”</a:t>
            </a:r>
          </a:p>
        </p:txBody>
      </p:sp>
    </p:spTree>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1947</a:t>
            </a:r>
          </a:p>
        </p:txBody>
      </p:sp>
      <p:sp>
        <p:nvSpPr>
          <p:cNvPr id="127" name="Shape 127"/>
          <p:cNvSpPr/>
          <p:nvPr/>
        </p:nvSpPr>
        <p:spPr>
          <a:xfrm>
            <a:off x="1270000" y="8018444"/>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–Norbert Wiener’s response</a:t>
            </a:r>
          </a:p>
        </p:txBody>
      </p:sp>
      <p:sp>
        <p:nvSpPr>
          <p:cNvPr id="128" name="Shape 128"/>
          <p:cNvSpPr/>
          <p:nvPr/>
        </p:nvSpPr>
        <p:spPr>
          <a:xfrm>
            <a:off x="2078970" y="2698084"/>
            <a:ext cx="8846860" cy="4191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“[A]s to the problem of mechanical translation, I am afraid the boundaries of words in different languages are too vague and the emotional and international connotations are too extensive to make any quasi mechanical translation scheme very hopeful. ” </a:t>
            </a:r>
          </a:p>
        </p:txBody>
      </p:sp>
    </p:spTree>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droppedImage.pdf"/>
          <p:cNvPicPr/>
          <p:nvPr/>
        </p:nvPicPr>
        <p:blipFill>
          <a:blip r:embed="rId3">
            <a:extLst/>
          </a:blip>
          <a:stretch>
            <a:fillRect/>
          </a:stretch>
        </p:blipFill>
        <p:spPr>
          <a:xfrm>
            <a:off x="114331" y="1894425"/>
            <a:ext cx="4574785" cy="4588862"/>
          </a:xfrm>
          <a:prstGeom prst="rect">
            <a:avLst/>
          </a:prstGeom>
          <a:ln w="12700">
            <a:miter lim="400000"/>
          </a:ln>
        </p:spPr>
      </p:pic>
      <p:sp>
        <p:nvSpPr>
          <p:cNvPr id="133" name="Shape 13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134" name="Shape 134"/>
          <p:cNvSpPr/>
          <p:nvPr/>
        </p:nvSpPr>
        <p:spPr>
          <a:xfrm>
            <a:off x="3406825" y="8448497"/>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sp>
        <p:nvSpPr>
          <p:cNvPr id="135" name="Shape 135"/>
          <p:cNvSpPr/>
          <p:nvPr/>
        </p:nvSpPr>
        <p:spPr>
          <a:xfrm>
            <a:off x="5997625" y="2213563"/>
            <a:ext cx="5283201" cy="4191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“When I look at an article in Russian, I say ‘This is really written in English, but it has been coded in some strange symbols. I will now proceed to decode.’” </a:t>
            </a:r>
          </a:p>
        </p:txBody>
      </p:sp>
    </p:spTree>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270000" y="7721667"/>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–Mark Twain</a:t>
            </a:r>
          </a:p>
        </p:txBody>
      </p:sp>
      <p:sp>
        <p:nvSpPr>
          <p:cNvPr id="35" name="Shape 35"/>
          <p:cNvSpPr/>
          <p:nvPr/>
        </p:nvSpPr>
        <p:spPr>
          <a:xfrm>
            <a:off x="1270000" y="1294257"/>
            <a:ext cx="10464800" cy="5943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“It takes a thousand people to invent a telegraph, or a steam engine, or a phonograph, or a telephone or any other important thing—and the last one gets the credit and we forget the others. He added his little mite—that is all he did. These object lessons should teach us that ninety-nine parts of all things that proceed from the intellect are plagiarisms, pure and simple; and the lesson ought to make us modest. But nothing can do that.” </a:t>
            </a:r>
          </a:p>
        </p:txBody>
      </p:sp>
    </p:spTree>
  </p:cSld>
  <p:clrMapOvr>
    <a:masterClrMapping/>
  </p:clrMapOvr>
  <p:transition xmlns:p14="http://schemas.microsoft.com/office/powerpoint/2010/mai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pasted-image.jpg"/>
          <p:cNvPicPr/>
          <p:nvPr/>
        </p:nvPicPr>
        <p:blipFill>
          <a:blip r:embed="rId3">
            <a:extLst/>
          </a:blip>
          <a:stretch>
            <a:fillRect/>
          </a:stretch>
        </p:blipFill>
        <p:spPr>
          <a:xfrm>
            <a:off x="-2163874" y="2162913"/>
            <a:ext cx="9525001" cy="7594601"/>
          </a:xfrm>
          <a:prstGeom prst="rect">
            <a:avLst/>
          </a:prstGeom>
          <a:ln w="12700">
            <a:miter lim="400000"/>
          </a:ln>
        </p:spPr>
      </p:pic>
      <p:sp>
        <p:nvSpPr>
          <p:cNvPr id="140" name="Shape 140"/>
          <p:cNvSpPr/>
          <p:nvPr/>
        </p:nvSpPr>
        <p:spPr>
          <a:xfrm>
            <a:off x="4887813" y="7948456"/>
            <a:ext cx="3229174" cy="749301"/>
          </a:xfrm>
          <a:prstGeom prst="rect">
            <a:avLst/>
          </a:prstGeom>
          <a:ln w="12700">
            <a:miter lim="400000"/>
          </a:ln>
        </p:spPr>
        <p:txBody>
          <a:bodyPr wrap="none" lIns="38100" tIns="38100" rIns="38100" bIns="38100" anchor="ctr">
            <a:spAutoFit/>
          </a:bodyPr>
          <a:lstStyle/>
          <a:p>
            <a:pPr lvl="0">
              <a:tabLst>
                <a:tab pos="457200" algn="l"/>
                <a:tab pos="914400" algn="l"/>
                <a:tab pos="1371600" algn="l"/>
                <a:tab pos="1816100" algn="l"/>
                <a:tab pos="2273300" algn="l"/>
                <a:tab pos="2730500" algn="l"/>
                <a:tab pos="3187700" algn="l"/>
                <a:tab pos="3644900" algn="l"/>
                <a:tab pos="4102100" algn="l"/>
                <a:tab pos="4546600" algn="l"/>
                <a:tab pos="5003800" algn="l"/>
                <a:tab pos="5461000" algn="l"/>
              </a:tabLst>
              <a:defRPr sz="4000">
                <a:latin typeface="Palatino"/>
                <a:ea typeface="Palatino"/>
                <a:cs typeface="Palatino"/>
                <a:sym typeface="Palatino"/>
              </a:defRPr>
            </a:pPr>
            <a:endParaRPr/>
          </a:p>
        </p:txBody>
      </p:sp>
      <p:sp>
        <p:nvSpPr>
          <p:cNvPr id="141" name="Shape 14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1948</a:t>
            </a:r>
          </a:p>
        </p:txBody>
      </p:sp>
      <p:pic>
        <p:nvPicPr>
          <p:cNvPr id="142" name="pasted-image.jpg"/>
          <p:cNvPicPr/>
          <p:nvPr/>
        </p:nvPicPr>
        <p:blipFill>
          <a:blip r:embed="rId4">
            <a:extLst/>
          </a:blip>
          <a:stretch>
            <a:fillRect/>
          </a:stretch>
        </p:blipFill>
        <p:spPr>
          <a:xfrm>
            <a:off x="-87645" y="5442392"/>
            <a:ext cx="8255001" cy="4749801"/>
          </a:xfrm>
          <a:prstGeom prst="rect">
            <a:avLst/>
          </a:prstGeom>
          <a:ln w="12700">
            <a:miter lim="400000"/>
          </a:ln>
        </p:spPr>
      </p:pic>
      <p:pic>
        <p:nvPicPr>
          <p:cNvPr id="143" name="pasted-image.jpg"/>
          <p:cNvPicPr/>
          <p:nvPr/>
        </p:nvPicPr>
        <p:blipFill>
          <a:blip r:embed="rId5">
            <a:extLst/>
          </a:blip>
          <a:stretch>
            <a:fillRect/>
          </a:stretch>
        </p:blipFill>
        <p:spPr>
          <a:xfrm>
            <a:off x="6439809" y="1923527"/>
            <a:ext cx="6100557" cy="4067038"/>
          </a:xfrm>
          <a:prstGeom prst="rect">
            <a:avLst/>
          </a:prstGeom>
          <a:ln w="12700">
            <a:miter lim="400000"/>
          </a:ln>
        </p:spPr>
      </p:pic>
    </p:spTree>
  </p:cSld>
  <p:clrMapOvr>
    <a:masterClrMapping/>
  </p:clrMapOvr>
  <p:transition xmlns:p14="http://schemas.microsoft.com/office/powerpoint/2010/mai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1948</a:t>
            </a:r>
          </a:p>
        </p:txBody>
      </p:sp>
      <p:sp>
        <p:nvSpPr>
          <p:cNvPr id="148" name="Shape 148"/>
          <p:cNvSpPr/>
          <p:nvPr/>
        </p:nvSpPr>
        <p:spPr>
          <a:xfrm>
            <a:off x="-116319" y="1677231"/>
            <a:ext cx="6689698" cy="5016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 “[A]ny stochastic process which produces a discrete sequence of symbols chosen from a finite set may be considered a discrete source. This will include such cases as:</a:t>
            </a:r>
          </a:p>
          <a:p>
            <a:pPr lvl="0">
              <a:defRPr sz="1800">
                <a:solidFill>
                  <a:srgbClr val="000000"/>
                </a:solidFill>
              </a:defRPr>
            </a:pPr>
            <a:r>
              <a:rPr sz="3600">
                <a:solidFill>
                  <a:srgbClr val="FFFFFF"/>
                </a:solidFill>
              </a:rPr>
              <a:t>1. Natural written languages such as English, German, Chinese…”</a:t>
            </a:r>
          </a:p>
        </p:txBody>
      </p:sp>
      <p:sp>
        <p:nvSpPr>
          <p:cNvPr id="149" name="Shape 149"/>
          <p:cNvSpPr/>
          <p:nvPr/>
        </p:nvSpPr>
        <p:spPr>
          <a:xfrm>
            <a:off x="322064" y="6906617"/>
            <a:ext cx="5812932" cy="838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i="1">
                <a:solidFill>
                  <a:srgbClr val="FFFFFF"/>
                </a:solidFill>
              </a:rPr>
              <a:t>–Claude Shannon, </a:t>
            </a:r>
          </a:p>
          <a:p>
            <a:pPr lvl="0">
              <a:defRPr sz="1800">
                <a:solidFill>
                  <a:srgbClr val="000000"/>
                </a:solidFill>
              </a:defRPr>
            </a:pPr>
            <a:r>
              <a:rPr sz="2400" i="1">
                <a:solidFill>
                  <a:srgbClr val="FFFFFF"/>
                </a:solidFill>
              </a:rPr>
              <a:t>A Mathematical Theory of Communication</a:t>
            </a:r>
          </a:p>
        </p:txBody>
      </p:sp>
      <p:pic>
        <p:nvPicPr>
          <p:cNvPr id="150" name="cm_bell-labs_com_cm_ms_what_shannonday_shannon1948_pdf.png"/>
          <p:cNvPicPr/>
          <p:nvPr/>
        </p:nvPicPr>
        <p:blipFill>
          <a:blip r:embed="rId2">
            <a:extLst/>
          </a:blip>
          <a:stretch>
            <a:fillRect/>
          </a:stretch>
        </p:blipFill>
        <p:spPr>
          <a:xfrm>
            <a:off x="6762258" y="6645345"/>
            <a:ext cx="5667880" cy="2766611"/>
          </a:xfrm>
          <a:prstGeom prst="rect">
            <a:avLst/>
          </a:prstGeom>
          <a:ln w="12700">
            <a:miter lim="400000"/>
          </a:ln>
        </p:spPr>
      </p:pic>
      <p:pic>
        <p:nvPicPr>
          <p:cNvPr id="151" name="cm_bell-labs_com_cm_ms_what_shannonday_shannon1948_pdf.png"/>
          <p:cNvPicPr/>
          <p:nvPr/>
        </p:nvPicPr>
        <p:blipFill>
          <a:blip r:embed="rId3">
            <a:extLst/>
          </a:blip>
          <a:stretch>
            <a:fillRect/>
          </a:stretch>
        </p:blipFill>
        <p:spPr>
          <a:xfrm>
            <a:off x="6926713" y="1755525"/>
            <a:ext cx="5126749" cy="4651225"/>
          </a:xfrm>
          <a:prstGeom prst="rect">
            <a:avLst/>
          </a:prstGeom>
          <a:ln w="12700">
            <a:miter lim="400000"/>
          </a:ln>
        </p:spPr>
      </p:pic>
    </p:spTree>
  </p:cSld>
  <p:clrMapOvr>
    <a:masterClrMapping/>
  </p:clrMapOvr>
  <p:transition xmlns:p14="http://schemas.microsoft.com/office/powerpoint/2010/mai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pic>
        <p:nvPicPr>
          <p:cNvPr id="154" name="pasted-image.jpg"/>
          <p:cNvPicPr/>
          <p:nvPr/>
        </p:nvPicPr>
        <p:blipFill>
          <a:blip r:embed="rId3">
            <a:extLst/>
          </a:blip>
          <a:stretch>
            <a:fillRect/>
          </a:stretch>
        </p:blipFill>
        <p:spPr>
          <a:xfrm>
            <a:off x="3858570" y="1576647"/>
            <a:ext cx="5287660" cy="7765211"/>
          </a:xfrm>
          <a:prstGeom prst="rect">
            <a:avLst/>
          </a:prstGeom>
          <a:ln w="12700">
            <a:miter lim="400000"/>
          </a:ln>
        </p:spPr>
      </p:pic>
    </p:spTree>
  </p:cSld>
  <p:clrMapOvr>
    <a:masterClrMapping/>
  </p:clrMapOvr>
  <p:transition xmlns:p14="http://schemas.microsoft.com/office/powerpoint/2010/mai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pic>
        <p:nvPicPr>
          <p:cNvPr id="159" name="pasted-image.jpg"/>
          <p:cNvPicPr/>
          <p:nvPr/>
        </p:nvPicPr>
        <p:blipFill>
          <a:blip r:embed="rId2">
            <a:extLst/>
          </a:blip>
          <a:stretch>
            <a:fillRect/>
          </a:stretch>
        </p:blipFill>
        <p:spPr>
          <a:xfrm>
            <a:off x="-1760624" y="1702129"/>
            <a:ext cx="10399003" cy="7260919"/>
          </a:xfrm>
          <a:prstGeom prst="rect">
            <a:avLst/>
          </a:prstGeom>
          <a:ln w="12700">
            <a:miter lim="400000"/>
          </a:ln>
        </p:spPr>
      </p:pic>
      <p:sp>
        <p:nvSpPr>
          <p:cNvPr id="160" name="Shape 160"/>
          <p:cNvSpPr/>
          <p:nvPr/>
        </p:nvSpPr>
        <p:spPr>
          <a:xfrm>
            <a:off x="-982457" y="1702129"/>
            <a:ext cx="9668371" cy="7260919"/>
          </a:xfrm>
          <a:prstGeom prst="rect">
            <a:avLst/>
          </a:prstGeom>
          <a:gradFill>
            <a:gsLst>
              <a:gs pos="0">
                <a:srgbClr val="000000"/>
              </a:gs>
              <a:gs pos="66404">
                <a:srgbClr val="000000">
                  <a:alpha val="50000"/>
                </a:srgbClr>
              </a:gs>
              <a:gs pos="100000">
                <a:srgbClr val="000000">
                  <a:alpha val="0"/>
                </a:srgbClr>
              </a:gs>
            </a:gsLst>
            <a:path>
              <a:fillToRect l="100131" t="50000" r="-131" b="50000"/>
            </a:path>
          </a:gradFill>
          <a:ln w="12700">
            <a:miter lim="400000"/>
          </a:ln>
        </p:spPr>
        <p:txBody>
          <a:bodyPr lIns="0" tIns="0" rIns="0" bIns="0" anchor="ctr"/>
          <a:lstStyle/>
          <a:p>
            <a:pPr lvl="0">
              <a:defRPr sz="2600"/>
            </a:pPr>
            <a:endParaRPr/>
          </a:p>
        </p:txBody>
      </p:sp>
      <p:sp>
        <p:nvSpPr>
          <p:cNvPr id="161" name="Shape 161"/>
          <p:cNvSpPr/>
          <p:nvPr/>
        </p:nvSpPr>
        <p:spPr>
          <a:xfrm>
            <a:off x="5733445" y="1647640"/>
            <a:ext cx="6978616" cy="7112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“Think, by analogy, of individuals living in a series of tall closed towers, all erected over a common foundation. When they try to communicate with one another they shout back and forth, each from his own closed tower. It is difficult to make the sound penetrate even the nearest towers, and communication proceeds very poorly indeed.” </a:t>
            </a:r>
          </a:p>
        </p:txBody>
      </p:sp>
      <p:sp>
        <p:nvSpPr>
          <p:cNvPr id="162" name="Shape 162"/>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spTree>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165" name="Shape 165"/>
          <p:cNvSpPr/>
          <p:nvPr/>
        </p:nvSpPr>
        <p:spPr>
          <a:xfrm>
            <a:off x="7518131" y="1905269"/>
            <a:ext cx="5300403" cy="652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a:defRPr sz="1800">
                <a:solidFill>
                  <a:srgbClr val="000000"/>
                </a:solidFill>
              </a:defRPr>
            </a:pPr>
            <a:r>
              <a:rPr sz="3800">
                <a:solidFill>
                  <a:srgbClr val="FFFFFF"/>
                </a:solidFill>
              </a:rPr>
              <a:t>“ But when an individual goes down</a:t>
            </a:r>
          </a:p>
          <a:p>
            <a:pPr lvl="0">
              <a:defRPr sz="1800">
                <a:solidFill>
                  <a:srgbClr val="000000"/>
                </a:solidFill>
              </a:defRPr>
            </a:pPr>
            <a:r>
              <a:rPr sz="3800">
                <a:solidFill>
                  <a:srgbClr val="FFFFFF"/>
                </a:solidFill>
              </a:rPr>
              <a:t>his tower, he finds himself in a great open basement, common to all the towers. Here he establishes easy and useful communication with the persons who have also descended from their towers. ” </a:t>
            </a:r>
          </a:p>
        </p:txBody>
      </p:sp>
      <p:sp>
        <p:nvSpPr>
          <p:cNvPr id="166" name="Shape 166"/>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pic>
        <p:nvPicPr>
          <p:cNvPr id="167" name="pasted-image.jpg"/>
          <p:cNvPicPr/>
          <p:nvPr/>
        </p:nvPicPr>
        <p:blipFill>
          <a:blip r:embed="rId2">
            <a:extLst/>
          </a:blip>
          <a:stretch>
            <a:fillRect/>
          </a:stretch>
        </p:blipFill>
        <p:spPr>
          <a:xfrm>
            <a:off x="88600" y="2063178"/>
            <a:ext cx="7550516" cy="6211982"/>
          </a:xfrm>
          <a:prstGeom prst="rect">
            <a:avLst/>
          </a:prstGeom>
          <a:ln w="12700">
            <a:miter lim="400000"/>
          </a:ln>
        </p:spPr>
      </p:pic>
    </p:spTree>
  </p:cSld>
  <p:clrMapOvr>
    <a:masterClrMapping/>
  </p:clrMapOvr>
  <p:transition xmlns:p14="http://schemas.microsoft.com/office/powerpoint/2010/mai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170" name="Shape 170"/>
          <p:cNvSpPr/>
          <p:nvPr/>
        </p:nvSpPr>
        <p:spPr>
          <a:xfrm>
            <a:off x="1150526" y="2472266"/>
            <a:ext cx="10703749" cy="53594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“Thus may it be true that the way to translate from Chinese to Arabic, or from Russian to Portuguese, is not to attempt the direct route, shouting from tower to tower. Perhaps the way is to descend, from each language, down to the common base of human communication - the real but as yet undiscovered universal language - and then re-emerge by whatever particular route is convenient.” </a:t>
            </a:r>
          </a:p>
        </p:txBody>
      </p:sp>
      <p:sp>
        <p:nvSpPr>
          <p:cNvPr id="171" name="Shape 171"/>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spTree>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174" name="Shape 174"/>
          <p:cNvSpPr/>
          <p:nvPr/>
        </p:nvSpPr>
        <p:spPr>
          <a:xfrm>
            <a:off x="1150526" y="2472266"/>
            <a:ext cx="10703749" cy="53594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“Thus may it be true that the way to translate from Chinese to Arabic, or from Russian to Portuguese, is not to attempt the direct route, shouting from tower to tower. Perhaps the way is to descend, from each language, down to the common base of human communication - the real but as yet undiscovered universal language - and then re-emerge by whatever particular route is convenient.” </a:t>
            </a:r>
          </a:p>
        </p:txBody>
      </p:sp>
      <p:sp>
        <p:nvSpPr>
          <p:cNvPr id="175" name="Shape 175"/>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spTree>
  </p:cSld>
  <p:clrMapOvr>
    <a:masterClrMapping/>
  </p:clrMapOvr>
  <p:transition xmlns:p14="http://schemas.microsoft.com/office/powerpoint/2010/mai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1954</a:t>
            </a:r>
          </a:p>
        </p:txBody>
      </p:sp>
      <p:pic>
        <p:nvPicPr>
          <p:cNvPr id="180" name="Readings_in_Machine_Translation_-_Google_Books.png"/>
          <p:cNvPicPr/>
          <p:nvPr/>
        </p:nvPicPr>
        <p:blipFill>
          <a:blip r:embed="rId2">
            <a:extLst/>
          </a:blip>
          <a:stretch>
            <a:fillRect/>
          </a:stretch>
        </p:blipFill>
        <p:spPr>
          <a:xfrm>
            <a:off x="1701055" y="2125633"/>
            <a:ext cx="9602690" cy="5705303"/>
          </a:xfrm>
          <a:prstGeom prst="rect">
            <a:avLst/>
          </a:prstGeom>
          <a:ln w="12700">
            <a:miter lim="400000"/>
          </a:ln>
        </p:spPr>
      </p:pic>
      <p:sp>
        <p:nvSpPr>
          <p:cNvPr id="181" name="Shape 181"/>
          <p:cNvSpPr/>
          <p:nvPr/>
        </p:nvSpPr>
        <p:spPr>
          <a:xfrm>
            <a:off x="2625344" y="8040851"/>
            <a:ext cx="775411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Interlingual MT (from Vauquois, 1968)</a:t>
            </a:r>
          </a:p>
        </p:txBody>
      </p:sp>
    </p:spTree>
  </p:cSld>
  <p:clrMapOvr>
    <a:masterClrMapping/>
  </p:clrMapOvr>
  <p:transition xmlns:p14="http://schemas.microsoft.com/office/powerpoint/2010/mai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1954</a:t>
            </a:r>
          </a:p>
        </p:txBody>
      </p:sp>
      <p:pic>
        <p:nvPicPr>
          <p:cNvPr id="184" name="pasted-image.jpg"/>
          <p:cNvPicPr/>
          <p:nvPr/>
        </p:nvPicPr>
        <p:blipFill>
          <a:blip r:embed="rId3">
            <a:extLst/>
          </a:blip>
          <a:stretch>
            <a:fillRect/>
          </a:stretch>
        </p:blipFill>
        <p:spPr>
          <a:xfrm>
            <a:off x="2817803" y="1819983"/>
            <a:ext cx="7369194" cy="6680621"/>
          </a:xfrm>
          <a:prstGeom prst="rect">
            <a:avLst/>
          </a:prstGeom>
          <a:ln w="12700">
            <a:miter lim="400000"/>
          </a:ln>
        </p:spPr>
      </p:pic>
      <p:sp>
        <p:nvSpPr>
          <p:cNvPr id="185" name="Shape 185"/>
          <p:cNvSpPr/>
          <p:nvPr/>
        </p:nvSpPr>
        <p:spPr>
          <a:xfrm>
            <a:off x="3498138" y="8751863"/>
            <a:ext cx="600852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Georgetown-IBM experiment</a:t>
            </a:r>
          </a:p>
        </p:txBody>
      </p:sp>
    </p:spTree>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1954</a:t>
            </a:r>
          </a:p>
        </p:txBody>
      </p:sp>
      <p:pic>
        <p:nvPicPr>
          <p:cNvPr id="190" name="pasted-image.png"/>
          <p:cNvPicPr/>
          <p:nvPr/>
        </p:nvPicPr>
        <p:blipFill>
          <a:blip r:embed="rId3">
            <a:extLst/>
          </a:blip>
          <a:stretch>
            <a:fillRect/>
          </a:stretch>
        </p:blipFill>
        <p:spPr>
          <a:xfrm>
            <a:off x="9223631" y="2202031"/>
            <a:ext cx="2416039" cy="2952937"/>
          </a:xfrm>
          <a:prstGeom prst="rect">
            <a:avLst/>
          </a:prstGeom>
          <a:ln w="12700">
            <a:miter lim="400000"/>
          </a:ln>
        </p:spPr>
      </p:pic>
      <p:sp>
        <p:nvSpPr>
          <p:cNvPr id="191" name="Shape 191"/>
          <p:cNvSpPr/>
          <p:nvPr/>
        </p:nvSpPr>
        <p:spPr>
          <a:xfrm>
            <a:off x="269583" y="6561761"/>
            <a:ext cx="7652158"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Margaret Masterman founds</a:t>
            </a:r>
          </a:p>
          <a:p>
            <a:pPr lvl="0">
              <a:defRPr sz="1800">
                <a:solidFill>
                  <a:srgbClr val="000000"/>
                </a:solidFill>
              </a:defRPr>
            </a:pPr>
            <a:r>
              <a:rPr sz="3600">
                <a:solidFill>
                  <a:srgbClr val="FFFFFF"/>
                </a:solidFill>
              </a:rPr>
              <a:t>Cambridge Language Research Unit</a:t>
            </a:r>
          </a:p>
        </p:txBody>
      </p:sp>
      <p:sp>
        <p:nvSpPr>
          <p:cNvPr id="192" name="Shape 192"/>
          <p:cNvSpPr/>
          <p:nvPr/>
        </p:nvSpPr>
        <p:spPr>
          <a:xfrm>
            <a:off x="8299270" y="5256342"/>
            <a:ext cx="426476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Karen Sparck-Jones</a:t>
            </a:r>
          </a:p>
        </p:txBody>
      </p:sp>
      <p:pic>
        <p:nvPicPr>
          <p:cNvPr id="193" name="pasted-image.gif"/>
          <p:cNvPicPr/>
          <p:nvPr/>
        </p:nvPicPr>
        <p:blipFill>
          <a:blip r:embed="rId4">
            <a:extLst/>
          </a:blip>
          <a:stretch>
            <a:fillRect/>
          </a:stretch>
        </p:blipFill>
        <p:spPr>
          <a:xfrm>
            <a:off x="9389556" y="6116566"/>
            <a:ext cx="2084190" cy="2084191"/>
          </a:xfrm>
          <a:prstGeom prst="rect">
            <a:avLst/>
          </a:prstGeom>
          <a:ln w="12700">
            <a:miter lim="400000"/>
          </a:ln>
        </p:spPr>
      </p:pic>
      <p:sp>
        <p:nvSpPr>
          <p:cNvPr id="194" name="Shape 194"/>
          <p:cNvSpPr/>
          <p:nvPr/>
        </p:nvSpPr>
        <p:spPr>
          <a:xfrm>
            <a:off x="9277906" y="8298901"/>
            <a:ext cx="230749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Martin Kay</a:t>
            </a:r>
          </a:p>
        </p:txBody>
      </p:sp>
      <p:pic>
        <p:nvPicPr>
          <p:cNvPr id="195" name="pasted-image.jpg"/>
          <p:cNvPicPr/>
          <p:nvPr/>
        </p:nvPicPr>
        <p:blipFill>
          <a:blip r:embed="rId5">
            <a:extLst/>
          </a:blip>
          <a:stretch>
            <a:fillRect/>
          </a:stretch>
        </p:blipFill>
        <p:spPr>
          <a:xfrm>
            <a:off x="3716566" y="3453715"/>
            <a:ext cx="4572001" cy="3009901"/>
          </a:xfrm>
          <a:prstGeom prst="rect">
            <a:avLst/>
          </a:prstGeom>
          <a:ln w="12700">
            <a:miter lim="400000"/>
          </a:ln>
        </p:spPr>
      </p:pic>
      <p:pic>
        <p:nvPicPr>
          <p:cNvPr id="196" name="pasted-image.jpg"/>
          <p:cNvPicPr/>
          <p:nvPr/>
        </p:nvPicPr>
        <p:blipFill>
          <a:blip r:embed="rId6">
            <a:extLst/>
          </a:blip>
          <a:stretch>
            <a:fillRect/>
          </a:stretch>
        </p:blipFill>
        <p:spPr>
          <a:xfrm>
            <a:off x="171728" y="1341110"/>
            <a:ext cx="3534137" cy="5121937"/>
          </a:xfrm>
          <a:prstGeom prst="rect">
            <a:avLst/>
          </a:prstGeom>
          <a:ln w="12700">
            <a:miter lim="400000"/>
          </a:ln>
        </p:spPr>
      </p:pic>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asted-image.png"/>
          <p:cNvPicPr/>
          <p:nvPr/>
        </p:nvPicPr>
        <p:blipFill>
          <a:blip r:embed="rId3">
            <a:extLst/>
          </a:blip>
          <a:stretch>
            <a:fillRect/>
          </a:stretch>
        </p:blipFill>
        <p:spPr>
          <a:xfrm>
            <a:off x="0" y="565161"/>
            <a:ext cx="13004800" cy="8623278"/>
          </a:xfrm>
          <a:prstGeom prst="rect">
            <a:avLst/>
          </a:prstGeom>
          <a:ln w="12700">
            <a:miter lim="400000"/>
          </a:ln>
        </p:spPr>
      </p:pic>
    </p:spTree>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1962</a:t>
            </a:r>
          </a:p>
        </p:txBody>
      </p:sp>
      <p:pic>
        <p:nvPicPr>
          <p:cNvPr id="201" name="pasted-image.png"/>
          <p:cNvPicPr/>
          <p:nvPr/>
        </p:nvPicPr>
        <p:blipFill>
          <a:blip r:embed="rId3">
            <a:extLst/>
          </a:blip>
          <a:stretch>
            <a:fillRect/>
          </a:stretch>
        </p:blipFill>
        <p:spPr>
          <a:xfrm>
            <a:off x="4729700" y="2644721"/>
            <a:ext cx="3545400" cy="2387236"/>
          </a:xfrm>
          <a:prstGeom prst="rect">
            <a:avLst/>
          </a:prstGeom>
          <a:ln w="12700">
            <a:miter lim="400000"/>
          </a:ln>
        </p:spPr>
      </p:pic>
      <p:sp>
        <p:nvSpPr>
          <p:cNvPr id="202" name="Shape 202"/>
          <p:cNvSpPr/>
          <p:nvPr/>
        </p:nvSpPr>
        <p:spPr>
          <a:xfrm>
            <a:off x="2528110" y="5685752"/>
            <a:ext cx="7948580"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i="1">
                <a:solidFill>
                  <a:srgbClr val="FFFFFF"/>
                </a:solidFill>
              </a:rPr>
              <a:t>Association for Machine Translation and Computational Linguistics</a:t>
            </a:r>
            <a:r>
              <a:rPr sz="3600">
                <a:solidFill>
                  <a:srgbClr val="FFFFFF"/>
                </a:solidFill>
              </a:rPr>
              <a:t> </a:t>
            </a:r>
          </a:p>
          <a:p>
            <a:pPr lvl="0">
              <a:defRPr sz="1800">
                <a:solidFill>
                  <a:srgbClr val="000000"/>
                </a:solidFill>
              </a:defRPr>
            </a:pPr>
            <a:r>
              <a:rPr sz="3600">
                <a:solidFill>
                  <a:srgbClr val="FFFFFF"/>
                </a:solidFill>
              </a:rPr>
              <a:t>founded</a:t>
            </a:r>
          </a:p>
        </p:txBody>
      </p:sp>
    </p:spTree>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207" name="Shape 207"/>
          <p:cNvSpPr/>
          <p:nvPr/>
        </p:nvSpPr>
        <p:spPr>
          <a:xfrm>
            <a:off x="1736318" y="8991699"/>
            <a:ext cx="95321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Trude Jelinek and family emigrate to New York</a:t>
            </a:r>
          </a:p>
        </p:txBody>
      </p:sp>
      <p:pic>
        <p:nvPicPr>
          <p:cNvPr id="208" name="pasted-image.jpg"/>
          <p:cNvPicPr/>
          <p:nvPr/>
        </p:nvPicPr>
        <p:blipFill>
          <a:blip r:embed="rId3">
            <a:extLst/>
          </a:blip>
          <a:stretch>
            <a:fillRect/>
          </a:stretch>
        </p:blipFill>
        <p:spPr>
          <a:xfrm>
            <a:off x="1500216" y="1433582"/>
            <a:ext cx="9749621" cy="7432653"/>
          </a:xfrm>
          <a:prstGeom prst="rect">
            <a:avLst/>
          </a:prstGeom>
          <a:ln w="12700">
            <a:miter lim="400000"/>
          </a:ln>
        </p:spPr>
      </p:pic>
    </p:spTree>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hape 21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1954</a:t>
            </a:r>
          </a:p>
        </p:txBody>
      </p:sp>
      <p:sp>
        <p:nvSpPr>
          <p:cNvPr id="213" name="Shape 213"/>
          <p:cNvSpPr/>
          <p:nvPr/>
        </p:nvSpPr>
        <p:spPr>
          <a:xfrm>
            <a:off x="3768801" y="1490451"/>
            <a:ext cx="546719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Fred Jelinek moves to MIT</a:t>
            </a:r>
          </a:p>
        </p:txBody>
      </p:sp>
      <p:pic>
        <p:nvPicPr>
          <p:cNvPr id="214" name="pasted-image.jpg"/>
          <p:cNvPicPr/>
          <p:nvPr/>
        </p:nvPicPr>
        <p:blipFill>
          <a:blip r:embed="rId3">
            <a:extLst/>
          </a:blip>
          <a:stretch>
            <a:fillRect/>
          </a:stretch>
        </p:blipFill>
        <p:spPr>
          <a:xfrm>
            <a:off x="4038872" y="2512072"/>
            <a:ext cx="5285645" cy="6659079"/>
          </a:xfrm>
          <a:prstGeom prst="rect">
            <a:avLst/>
          </a:prstGeom>
          <a:ln w="12700">
            <a:miter lim="400000"/>
          </a:ln>
        </p:spPr>
      </p:pic>
      <p:sp>
        <p:nvSpPr>
          <p:cNvPr id="215" name="Shape 215"/>
          <p:cNvSpPr/>
          <p:nvPr/>
        </p:nvSpPr>
        <p:spPr>
          <a:xfrm>
            <a:off x="1590057" y="9150242"/>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MIT chapel, 1955</a:t>
            </a:r>
          </a:p>
        </p:txBody>
      </p:sp>
    </p:spTree>
  </p:cSld>
  <p:clrMapOvr>
    <a:masterClrMapping/>
  </p:clrMapOvr>
  <p:transition xmlns:p14="http://schemas.microsoft.com/office/powerpoint/2010/mai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1957</a:t>
            </a:r>
          </a:p>
        </p:txBody>
      </p:sp>
      <p:pic>
        <p:nvPicPr>
          <p:cNvPr id="220" name="pasted-image.jpg"/>
          <p:cNvPicPr/>
          <p:nvPr/>
        </p:nvPicPr>
        <p:blipFill>
          <a:blip r:embed="rId3">
            <a:extLst/>
          </a:blip>
          <a:stretch>
            <a:fillRect/>
          </a:stretch>
        </p:blipFill>
        <p:spPr>
          <a:xfrm>
            <a:off x="2515488" y="1743775"/>
            <a:ext cx="7973824" cy="6871518"/>
          </a:xfrm>
          <a:prstGeom prst="rect">
            <a:avLst/>
          </a:prstGeom>
          <a:ln w="12700">
            <a:miter lim="400000"/>
          </a:ln>
        </p:spPr>
      </p:pic>
    </p:spTree>
  </p:cSld>
  <p:clrMapOvr>
    <a:masterClrMapping/>
  </p:clrMapOvr>
  <p:transition xmlns:p14="http://schemas.microsoft.com/office/powerpoint/2010/mai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1960</a:t>
            </a:r>
          </a:p>
        </p:txBody>
      </p:sp>
      <p:pic>
        <p:nvPicPr>
          <p:cNvPr id="225" name="pasted-image.jpg"/>
          <p:cNvPicPr/>
          <p:nvPr/>
        </p:nvPicPr>
        <p:blipFill>
          <a:blip r:embed="rId3">
            <a:extLst/>
          </a:blip>
          <a:stretch>
            <a:fillRect/>
          </a:stretch>
        </p:blipFill>
        <p:spPr>
          <a:xfrm>
            <a:off x="3822700" y="1868837"/>
            <a:ext cx="5359400" cy="5359401"/>
          </a:xfrm>
          <a:prstGeom prst="rect">
            <a:avLst/>
          </a:prstGeom>
          <a:ln w="12700">
            <a:miter lim="400000"/>
          </a:ln>
        </p:spPr>
      </p:pic>
      <p:sp>
        <p:nvSpPr>
          <p:cNvPr id="226" name="Shape 226"/>
          <p:cNvSpPr/>
          <p:nvPr/>
        </p:nvSpPr>
        <p:spPr>
          <a:xfrm>
            <a:off x="2003094" y="8196051"/>
            <a:ext cx="89986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Fred Jelinek considers move into linguistics</a:t>
            </a:r>
          </a:p>
        </p:txBody>
      </p:sp>
    </p:spTree>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1962</a:t>
            </a:r>
          </a:p>
        </p:txBody>
      </p:sp>
      <p:pic>
        <p:nvPicPr>
          <p:cNvPr id="231" name="pasted-image.jpg"/>
          <p:cNvPicPr/>
          <p:nvPr/>
        </p:nvPicPr>
        <p:blipFill>
          <a:blip r:embed="rId2">
            <a:extLst/>
          </a:blip>
          <a:stretch>
            <a:fillRect/>
          </a:stretch>
        </p:blipFill>
        <p:spPr>
          <a:xfrm>
            <a:off x="3267108" y="1698913"/>
            <a:ext cx="6470584" cy="4614269"/>
          </a:xfrm>
          <a:prstGeom prst="rect">
            <a:avLst/>
          </a:prstGeom>
          <a:ln w="12700">
            <a:miter lim="400000"/>
          </a:ln>
        </p:spPr>
      </p:pic>
      <p:sp>
        <p:nvSpPr>
          <p:cNvPr id="232" name="Shape 232"/>
          <p:cNvSpPr/>
          <p:nvPr/>
        </p:nvSpPr>
        <p:spPr>
          <a:xfrm>
            <a:off x="999115" y="6150081"/>
            <a:ext cx="11006569" cy="28725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dirty="0">
                <a:solidFill>
                  <a:srgbClr val="FFFFFF"/>
                </a:solidFill>
              </a:rPr>
              <a:t>“After my job talk at Cornell I was approached </a:t>
            </a:r>
            <a:r>
              <a:rPr sz="3600" dirty="0" smtClean="0">
                <a:solidFill>
                  <a:srgbClr val="FFFFFF"/>
                </a:solidFill>
              </a:rPr>
              <a:t>by </a:t>
            </a:r>
            <a:r>
              <a:rPr sz="3600" dirty="0">
                <a:solidFill>
                  <a:srgbClr val="FFFFFF"/>
                </a:solidFill>
              </a:rPr>
              <a:t>the </a:t>
            </a:r>
            <a:endParaRPr lang="en-US" sz="3600" dirty="0" smtClean="0">
              <a:solidFill>
                <a:srgbClr val="FFFFFF"/>
              </a:solidFill>
            </a:endParaRPr>
          </a:p>
          <a:p>
            <a:pPr lvl="0">
              <a:defRPr sz="1800">
                <a:solidFill>
                  <a:srgbClr val="000000"/>
                </a:solidFill>
              </a:defRPr>
            </a:pPr>
            <a:r>
              <a:rPr sz="3600" dirty="0" smtClean="0">
                <a:solidFill>
                  <a:srgbClr val="FFFFFF"/>
                </a:solidFill>
              </a:rPr>
              <a:t>eminent </a:t>
            </a:r>
            <a:r>
              <a:rPr sz="3600" dirty="0">
                <a:solidFill>
                  <a:srgbClr val="FFFFFF"/>
                </a:solidFill>
              </a:rPr>
              <a:t>linguist Charles Hockett, who said that </a:t>
            </a:r>
            <a:endParaRPr lang="en-US" sz="3600" dirty="0" smtClean="0">
              <a:solidFill>
                <a:srgbClr val="FFFFFF"/>
              </a:solidFill>
            </a:endParaRPr>
          </a:p>
          <a:p>
            <a:pPr lvl="0">
              <a:defRPr sz="1800">
                <a:solidFill>
                  <a:srgbClr val="000000"/>
                </a:solidFill>
              </a:defRPr>
            </a:pPr>
            <a:r>
              <a:rPr sz="3600" dirty="0" smtClean="0">
                <a:solidFill>
                  <a:srgbClr val="FFFFFF"/>
                </a:solidFill>
              </a:rPr>
              <a:t>he </a:t>
            </a:r>
            <a:r>
              <a:rPr sz="3600" dirty="0">
                <a:solidFill>
                  <a:srgbClr val="FFFFFF"/>
                </a:solidFill>
              </a:rPr>
              <a:t>hoped </a:t>
            </a:r>
            <a:r>
              <a:rPr sz="3600" dirty="0" smtClean="0">
                <a:solidFill>
                  <a:srgbClr val="FFFFFF"/>
                </a:solidFill>
              </a:rPr>
              <a:t>that </a:t>
            </a:r>
            <a:r>
              <a:rPr sz="3600" dirty="0">
                <a:solidFill>
                  <a:srgbClr val="FFFFFF"/>
                </a:solidFill>
              </a:rPr>
              <a:t>I would accept </a:t>
            </a:r>
            <a:r>
              <a:rPr sz="3600" dirty="0" smtClean="0">
                <a:solidFill>
                  <a:srgbClr val="FFFFFF"/>
                </a:solidFill>
              </a:rPr>
              <a:t>the</a:t>
            </a:r>
            <a:r>
              <a:rPr lang="en-US" dirty="0"/>
              <a:t> </a:t>
            </a:r>
            <a:r>
              <a:rPr sz="3600" dirty="0" smtClean="0">
                <a:solidFill>
                  <a:srgbClr val="FFFFFF"/>
                </a:solidFill>
              </a:rPr>
              <a:t>Cornell </a:t>
            </a:r>
            <a:r>
              <a:rPr sz="3600" dirty="0">
                <a:solidFill>
                  <a:srgbClr val="FFFFFF"/>
                </a:solidFill>
              </a:rPr>
              <a:t>offer </a:t>
            </a:r>
            <a:endParaRPr lang="en-US" sz="3600" dirty="0" smtClean="0">
              <a:solidFill>
                <a:srgbClr val="FFFFFF"/>
              </a:solidFill>
            </a:endParaRPr>
          </a:p>
          <a:p>
            <a:pPr lvl="0">
              <a:defRPr sz="1800">
                <a:solidFill>
                  <a:srgbClr val="000000"/>
                </a:solidFill>
              </a:defRPr>
            </a:pPr>
            <a:r>
              <a:rPr sz="3600" dirty="0" smtClean="0">
                <a:solidFill>
                  <a:srgbClr val="FFFFFF"/>
                </a:solidFill>
              </a:rPr>
              <a:t>and </a:t>
            </a:r>
            <a:r>
              <a:rPr sz="3600" dirty="0">
                <a:solidFill>
                  <a:srgbClr val="FFFFFF"/>
                </a:solidFill>
              </a:rPr>
              <a:t>help develop his ideas on how to apply </a:t>
            </a:r>
            <a:endParaRPr lang="en-US" sz="3600" dirty="0" smtClean="0">
              <a:solidFill>
                <a:srgbClr val="FFFFFF"/>
              </a:solidFill>
            </a:endParaRPr>
          </a:p>
          <a:p>
            <a:pPr lvl="0">
              <a:defRPr sz="1800">
                <a:solidFill>
                  <a:srgbClr val="000000"/>
                </a:solidFill>
              </a:defRPr>
            </a:pPr>
            <a:r>
              <a:rPr sz="3600" dirty="0" smtClean="0">
                <a:solidFill>
                  <a:srgbClr val="FFFFFF"/>
                </a:solidFill>
              </a:rPr>
              <a:t>Information </a:t>
            </a:r>
            <a:r>
              <a:rPr sz="3600" dirty="0">
                <a:solidFill>
                  <a:srgbClr val="FFFFFF"/>
                </a:solidFill>
              </a:rPr>
              <a:t>Theory to Linguistics. That decided me.”</a:t>
            </a:r>
          </a:p>
        </p:txBody>
      </p:sp>
      <p:sp>
        <p:nvSpPr>
          <p:cNvPr id="233" name="Shape 233"/>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Tree>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1962</a:t>
            </a:r>
          </a:p>
        </p:txBody>
      </p:sp>
      <p:pic>
        <p:nvPicPr>
          <p:cNvPr id="236" name="pasted-image.jpg"/>
          <p:cNvPicPr/>
          <p:nvPr/>
        </p:nvPicPr>
        <p:blipFill>
          <a:blip r:embed="rId2">
            <a:extLst/>
          </a:blip>
          <a:stretch>
            <a:fillRect/>
          </a:stretch>
        </p:blipFill>
        <p:spPr>
          <a:xfrm>
            <a:off x="3267108" y="1698913"/>
            <a:ext cx="6470584" cy="4614269"/>
          </a:xfrm>
          <a:prstGeom prst="rect">
            <a:avLst/>
          </a:prstGeom>
          <a:ln w="12700">
            <a:miter lim="400000"/>
          </a:ln>
        </p:spPr>
      </p:pic>
      <p:sp>
        <p:nvSpPr>
          <p:cNvPr id="237" name="Shape 237"/>
          <p:cNvSpPr/>
          <p:nvPr/>
        </p:nvSpPr>
        <p:spPr>
          <a:xfrm>
            <a:off x="1158215" y="6443371"/>
            <a:ext cx="10688370"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“Surprisingly, when I took up my post in the fall of 1962, there was no sign of Hockett. After several months I summoned my courage and went to ask him when he wanted to start working with me.”</a:t>
            </a:r>
          </a:p>
        </p:txBody>
      </p:sp>
      <p:sp>
        <p:nvSpPr>
          <p:cNvPr id="238" name="Shape 238"/>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Tree>
  </p:cSld>
  <p:clrMapOvr>
    <a:masterClrMapping/>
  </p:clrMapOvr>
  <p:transition xmlns:p14="http://schemas.microsoft.com/office/powerpoint/2010/mai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1962</a:t>
            </a:r>
          </a:p>
        </p:txBody>
      </p:sp>
      <p:pic>
        <p:nvPicPr>
          <p:cNvPr id="241" name="pasted-image.jpg"/>
          <p:cNvPicPr/>
          <p:nvPr/>
        </p:nvPicPr>
        <p:blipFill>
          <a:blip r:embed="rId2">
            <a:extLst/>
          </a:blip>
          <a:stretch>
            <a:fillRect/>
          </a:stretch>
        </p:blipFill>
        <p:spPr>
          <a:xfrm>
            <a:off x="3267108" y="1698913"/>
            <a:ext cx="6470584" cy="4614269"/>
          </a:xfrm>
          <a:prstGeom prst="rect">
            <a:avLst/>
          </a:prstGeom>
          <a:ln w="12700">
            <a:miter lim="400000"/>
          </a:ln>
        </p:spPr>
      </p:pic>
      <p:sp>
        <p:nvSpPr>
          <p:cNvPr id="242" name="Shape 242"/>
          <p:cNvSpPr/>
          <p:nvPr/>
        </p:nvSpPr>
        <p:spPr>
          <a:xfrm>
            <a:off x="1183288" y="7001068"/>
            <a:ext cx="1063822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“He answered that he was no longer interested, that he now concentrated on composing operas.”</a:t>
            </a:r>
          </a:p>
        </p:txBody>
      </p:sp>
      <p:sp>
        <p:nvSpPr>
          <p:cNvPr id="243" name="Shape 243"/>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Tree>
  </p:cSld>
  <p:clrMapOvr>
    <a:masterClrMapping/>
  </p:clrMapOvr>
  <p:transition xmlns:p14="http://schemas.microsoft.com/office/powerpoint/2010/mai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1962</a:t>
            </a:r>
          </a:p>
        </p:txBody>
      </p:sp>
      <p:pic>
        <p:nvPicPr>
          <p:cNvPr id="246" name="pasted-image.jpg"/>
          <p:cNvPicPr/>
          <p:nvPr/>
        </p:nvPicPr>
        <p:blipFill>
          <a:blip r:embed="rId2">
            <a:extLst/>
          </a:blip>
          <a:stretch>
            <a:fillRect/>
          </a:stretch>
        </p:blipFill>
        <p:spPr>
          <a:xfrm>
            <a:off x="3267108" y="1698913"/>
            <a:ext cx="6470584" cy="4614269"/>
          </a:xfrm>
          <a:prstGeom prst="rect">
            <a:avLst/>
          </a:prstGeom>
          <a:ln w="12700">
            <a:miter lim="400000"/>
          </a:ln>
        </p:spPr>
      </p:pic>
      <p:sp>
        <p:nvSpPr>
          <p:cNvPr id="247" name="Shape 247"/>
          <p:cNvSpPr/>
          <p:nvPr/>
        </p:nvSpPr>
        <p:spPr>
          <a:xfrm>
            <a:off x="2169862" y="7012666"/>
            <a:ext cx="8665077"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“Discouraged a second time, I devoted the next ten years to Information Theory.”</a:t>
            </a:r>
          </a:p>
        </p:txBody>
      </p:sp>
      <p:sp>
        <p:nvSpPr>
          <p:cNvPr id="248" name="Shape 248"/>
          <p:cNvSpPr/>
          <p:nvPr/>
        </p:nvSpPr>
        <p:spPr>
          <a:xfrm>
            <a:off x="4136033" y="9096454"/>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Tree>
  </p:cSld>
  <p:clrMapOvr>
    <a:masterClrMapping/>
  </p:clrMapOvr>
  <p:transition xmlns:p14="http://schemas.microsoft.com/office/powerpoint/2010/mai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Winter</a:t>
            </a:r>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Shape 43"/>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Prologue</a:t>
            </a:r>
          </a:p>
        </p:txBody>
      </p:sp>
    </p:spTree>
  </p:cSld>
  <p:clrMapOvr>
    <a:masterClrMapping/>
  </p:clrMapOvr>
  <p:transition xmlns:p14="http://schemas.microsoft.com/office/powerpoint/2010/mai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1956</a:t>
            </a:r>
          </a:p>
        </p:txBody>
      </p:sp>
      <p:pic>
        <p:nvPicPr>
          <p:cNvPr id="255" name="IEEE_Xplore_Full-Text_PDF_.png"/>
          <p:cNvPicPr/>
          <p:nvPr/>
        </p:nvPicPr>
        <p:blipFill>
          <a:blip r:embed="rId3">
            <a:extLst/>
          </a:blip>
          <a:stretch>
            <a:fillRect/>
          </a:stretch>
        </p:blipFill>
        <p:spPr>
          <a:xfrm>
            <a:off x="1638375" y="1811563"/>
            <a:ext cx="9728050" cy="13076090"/>
          </a:xfrm>
          <a:prstGeom prst="rect">
            <a:avLst/>
          </a:prstGeom>
          <a:ln w="12700">
            <a:miter lim="400000"/>
          </a:ln>
        </p:spPr>
      </p:pic>
    </p:spTree>
  </p:cSld>
  <p:clrMapOvr>
    <a:masterClrMapping/>
  </p:clrMapOvr>
  <p:transition xmlns:p14="http://schemas.microsoft.com/office/powerpoint/2010/mai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1956</a:t>
            </a:r>
          </a:p>
        </p:txBody>
      </p:sp>
      <p:sp>
        <p:nvSpPr>
          <p:cNvPr id="260" name="Shape 260"/>
          <p:cNvSpPr/>
          <p:nvPr/>
        </p:nvSpPr>
        <p:spPr>
          <a:xfrm>
            <a:off x="1766713" y="3187699"/>
            <a:ext cx="9767976" cy="337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“Seldom do more than a few of nature’s secrets give way at one time. It will be all too easy for our somewhat artificial prosperity to collapse overnight when it is realized that the use of a few exciting words like </a:t>
            </a:r>
            <a:r>
              <a:rPr sz="3600" i="1">
                <a:solidFill>
                  <a:srgbClr val="FFFFFF"/>
                </a:solidFill>
              </a:rPr>
              <a:t>information</a:t>
            </a:r>
            <a:r>
              <a:rPr sz="3600">
                <a:solidFill>
                  <a:srgbClr val="FFFFFF"/>
                </a:solidFill>
              </a:rPr>
              <a:t>, </a:t>
            </a:r>
            <a:r>
              <a:rPr sz="3600" i="1">
                <a:solidFill>
                  <a:srgbClr val="FFFFFF"/>
                </a:solidFill>
              </a:rPr>
              <a:t>entropy</a:t>
            </a:r>
            <a:r>
              <a:rPr sz="3600">
                <a:solidFill>
                  <a:srgbClr val="FFFFFF"/>
                </a:solidFill>
              </a:rPr>
              <a:t>, </a:t>
            </a:r>
            <a:r>
              <a:rPr sz="3600" i="1">
                <a:solidFill>
                  <a:srgbClr val="FFFFFF"/>
                </a:solidFill>
              </a:rPr>
              <a:t>redundancy</a:t>
            </a:r>
            <a:r>
              <a:rPr sz="3600">
                <a:solidFill>
                  <a:srgbClr val="FFFFFF"/>
                </a:solidFill>
              </a:rPr>
              <a:t>, do not solve all our problems.” </a:t>
            </a:r>
          </a:p>
        </p:txBody>
      </p:sp>
      <p:sp>
        <p:nvSpPr>
          <p:cNvPr id="261" name="Shape 261"/>
          <p:cNvSpPr/>
          <p:nvPr/>
        </p:nvSpPr>
        <p:spPr>
          <a:xfrm>
            <a:off x="1270000" y="7943912"/>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–Claude Shannon, “The Bandwagon”</a:t>
            </a:r>
          </a:p>
        </p:txBody>
      </p:sp>
    </p:spTree>
  </p:cSld>
  <p:clrMapOvr>
    <a:masterClrMapping/>
  </p:clrMapOvr>
  <p:transition xmlns:p14="http://schemas.microsoft.com/office/powerpoint/2010/mai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1957</a:t>
            </a:r>
          </a:p>
        </p:txBody>
      </p:sp>
      <p:sp>
        <p:nvSpPr>
          <p:cNvPr id="266" name="Shape 266"/>
          <p:cNvSpPr/>
          <p:nvPr/>
        </p:nvSpPr>
        <p:spPr>
          <a:xfrm>
            <a:off x="1618412" y="2211647"/>
            <a:ext cx="9767976"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 think we are forced to conclude that ... probabilistic models give no particular insight into some of the basic problems of syntactic structure.” </a:t>
            </a:r>
          </a:p>
        </p:txBody>
      </p:sp>
      <p:sp>
        <p:nvSpPr>
          <p:cNvPr id="267" name="Shape 267"/>
          <p:cNvSpPr/>
          <p:nvPr/>
        </p:nvSpPr>
        <p:spPr>
          <a:xfrm>
            <a:off x="1122218" y="4958719"/>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–Noam Chomsky, “Syntactic structures”</a:t>
            </a:r>
          </a:p>
        </p:txBody>
      </p:sp>
      <p:sp>
        <p:nvSpPr>
          <p:cNvPr id="268" name="Shape 268"/>
          <p:cNvSpPr/>
          <p:nvPr/>
        </p:nvSpPr>
        <p:spPr>
          <a:xfrm>
            <a:off x="1321838" y="6162741"/>
            <a:ext cx="10361124"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“[I]t must be recognized that the notion of ‘probability of a sentence’ is an entirely useless one, under any known interpretation of this term.” </a:t>
            </a:r>
          </a:p>
        </p:txBody>
      </p:sp>
      <p:sp>
        <p:nvSpPr>
          <p:cNvPr id="269" name="Shape 269"/>
          <p:cNvSpPr/>
          <p:nvPr/>
        </p:nvSpPr>
        <p:spPr>
          <a:xfrm>
            <a:off x="1270000" y="849947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i="1">
                <a:solidFill>
                  <a:srgbClr val="FFFFFF"/>
                </a:solidFill>
              </a:rPr>
              <a:t>–</a:t>
            </a:r>
            <a:r>
              <a:rPr sz="2400">
                <a:solidFill>
                  <a:srgbClr val="FFFFFF"/>
                </a:solidFill>
              </a:rPr>
              <a:t>in</a:t>
            </a:r>
            <a:r>
              <a:rPr sz="2400" i="1">
                <a:solidFill>
                  <a:srgbClr val="FFFFFF"/>
                </a:solidFill>
              </a:rPr>
              <a:t> “Challenges to empiricism” </a:t>
            </a:r>
            <a:r>
              <a:rPr sz="2400">
                <a:solidFill>
                  <a:srgbClr val="FFFFFF"/>
                </a:solidFill>
              </a:rPr>
              <a:t>(1969)</a:t>
            </a:r>
          </a:p>
        </p:txBody>
      </p:sp>
    </p:spTree>
  </p:cSld>
  <p:clrMapOvr>
    <a:masterClrMapping/>
  </p:clrMapOvr>
  <p:transition xmlns:p14="http://schemas.microsoft.com/office/powerpoint/2010/mai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1960</a:t>
            </a:r>
          </a:p>
        </p:txBody>
      </p:sp>
      <p:sp>
        <p:nvSpPr>
          <p:cNvPr id="274" name="Shape 274"/>
          <p:cNvSpPr/>
          <p:nvPr/>
        </p:nvSpPr>
        <p:spPr>
          <a:xfrm>
            <a:off x="744969" y="2095499"/>
            <a:ext cx="11514861" cy="556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“Let me finish… by warning in general against overestimating the impact of statistical information on the problem of MT and related questions. I believe that this overestimation is a remnant of the time, seven or eight years ago, when many people thought that the statistical theory of communication would solve many, if not all, of the problems of communication… it is my impression that much valuable time of MT workers has been spent on trying to obtain statistical information whose impact on MT is by no means evident.” </a:t>
            </a:r>
          </a:p>
        </p:txBody>
      </p:sp>
      <p:sp>
        <p:nvSpPr>
          <p:cNvPr id="275" name="Shape 275"/>
          <p:cNvSpPr/>
          <p:nvPr/>
        </p:nvSpPr>
        <p:spPr>
          <a:xfrm>
            <a:off x="937519" y="8682821"/>
            <a:ext cx="1112976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–Yehoshua Bar-Hillel, “The present status of automatic translation of languages”</a:t>
            </a:r>
          </a:p>
        </p:txBody>
      </p:sp>
    </p:spTree>
  </p:cSld>
  <p:clrMapOvr>
    <a:masterClrMapping/>
  </p:clrMapOvr>
  <p:transition xmlns:p14="http://schemas.microsoft.com/office/powerpoint/2010/mai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Shape 27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1966</a:t>
            </a:r>
          </a:p>
        </p:txBody>
      </p:sp>
      <p:sp>
        <p:nvSpPr>
          <p:cNvPr id="280" name="Shape 280"/>
          <p:cNvSpPr/>
          <p:nvPr/>
        </p:nvSpPr>
        <p:spPr>
          <a:xfrm>
            <a:off x="1766194" y="2367857"/>
            <a:ext cx="9767976" cy="3924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“‘Machine Translation’ presumably means going by algorithm from machine-readable source text to useful target text, without recourse to human translation or editing. In this context, there has been no machine translation of general scientific text, and none is in immediate prospect.” </a:t>
            </a:r>
          </a:p>
        </p:txBody>
      </p:sp>
      <p:sp>
        <p:nvSpPr>
          <p:cNvPr id="281" name="Shape 281"/>
          <p:cNvSpPr/>
          <p:nvPr/>
        </p:nvSpPr>
        <p:spPr>
          <a:xfrm>
            <a:off x="1417781" y="7322535"/>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The ALPAC report</a:t>
            </a:r>
          </a:p>
        </p:txBody>
      </p:sp>
    </p:spTree>
  </p:cSld>
  <p:clrMapOvr>
    <a:masterClrMapping/>
  </p:clrMapOvr>
  <p:transition xmlns:p14="http://schemas.microsoft.com/office/powerpoint/2010/mai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1966</a:t>
            </a:r>
          </a:p>
        </p:txBody>
      </p:sp>
      <p:sp>
        <p:nvSpPr>
          <p:cNvPr id="286" name="Shape 286"/>
          <p:cNvSpPr/>
          <p:nvPr/>
        </p:nvSpPr>
        <p:spPr>
          <a:xfrm>
            <a:off x="1766194" y="1975017"/>
            <a:ext cx="9767976" cy="6108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computer has opened up to linguists a host of challenges, partial insights, and potentialities. We believe these can be aptly compared with the challenges, problems, and insights of particle physics. Certainly, language is second to no phenomenon in importance. And the tools of computational linguistics are considerably less costly than the multibillion-volt accelerators of particle physics. The new linguistics presents an attractive as well as an extremely important challenge” </a:t>
            </a:r>
          </a:p>
        </p:txBody>
      </p:sp>
      <p:sp>
        <p:nvSpPr>
          <p:cNvPr id="287" name="Shape 287"/>
          <p:cNvSpPr/>
          <p:nvPr/>
        </p:nvSpPr>
        <p:spPr>
          <a:xfrm>
            <a:off x="1417781" y="8490012"/>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–John R. Pierce, in preface to the ALPAC report</a:t>
            </a:r>
          </a:p>
        </p:txBody>
      </p:sp>
    </p:spTree>
  </p:cSld>
  <p:clrMapOvr>
    <a:masterClrMapping/>
  </p:clrMapOvr>
  <p:transition xmlns:p14="http://schemas.microsoft.com/office/powerpoint/2010/mai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Shape 28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1968</a:t>
            </a:r>
          </a:p>
        </p:txBody>
      </p:sp>
      <p:pic>
        <p:nvPicPr>
          <p:cNvPr id="290" name="pasted-image.png"/>
          <p:cNvPicPr/>
          <p:nvPr/>
        </p:nvPicPr>
        <p:blipFill>
          <a:blip r:embed="rId2">
            <a:extLst/>
          </a:blip>
          <a:stretch>
            <a:fillRect/>
          </a:stretch>
        </p:blipFill>
        <p:spPr>
          <a:xfrm>
            <a:off x="4729700" y="2644721"/>
            <a:ext cx="3545400" cy="2387236"/>
          </a:xfrm>
          <a:prstGeom prst="rect">
            <a:avLst/>
          </a:prstGeom>
          <a:ln w="12700">
            <a:miter lim="400000"/>
          </a:ln>
        </p:spPr>
      </p:pic>
      <p:sp>
        <p:nvSpPr>
          <p:cNvPr id="291" name="Shape 291"/>
          <p:cNvSpPr/>
          <p:nvPr/>
        </p:nvSpPr>
        <p:spPr>
          <a:xfrm>
            <a:off x="1927344" y="5261934"/>
            <a:ext cx="9150112"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i="1">
                <a:solidFill>
                  <a:srgbClr val="FFFFFF"/>
                </a:solidFill>
              </a:rPr>
              <a:t>Association for Machine Translation and Computational Linguistics</a:t>
            </a:r>
            <a:r>
              <a:rPr sz="3600">
                <a:solidFill>
                  <a:srgbClr val="FFFFFF"/>
                </a:solidFill>
              </a:rPr>
              <a:t> </a:t>
            </a:r>
          </a:p>
          <a:p>
            <a:pPr lvl="0">
              <a:defRPr sz="1800">
                <a:solidFill>
                  <a:srgbClr val="000000"/>
                </a:solidFill>
              </a:defRPr>
            </a:pPr>
            <a:r>
              <a:rPr sz="3600">
                <a:solidFill>
                  <a:srgbClr val="FFFFFF"/>
                </a:solidFill>
              </a:rPr>
              <a:t>changes its name to</a:t>
            </a:r>
          </a:p>
          <a:p>
            <a:pPr lvl="0">
              <a:defRPr sz="1800">
                <a:solidFill>
                  <a:srgbClr val="000000"/>
                </a:solidFill>
              </a:defRPr>
            </a:pPr>
            <a:r>
              <a:rPr sz="3600" i="1">
                <a:solidFill>
                  <a:srgbClr val="FFFFFF"/>
                </a:solidFill>
              </a:rPr>
              <a:t>Association for Computational Linguistics</a:t>
            </a:r>
          </a:p>
        </p:txBody>
      </p:sp>
    </p:spTree>
  </p:cSld>
  <p:clrMapOvr>
    <a:masterClrMapping/>
  </p:clrMapOvr>
  <p:transition xmlns:p14="http://schemas.microsoft.com/office/powerpoint/2010/mai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1973</a:t>
            </a:r>
          </a:p>
        </p:txBody>
      </p:sp>
      <p:sp>
        <p:nvSpPr>
          <p:cNvPr id="294" name="Shape 294"/>
          <p:cNvSpPr/>
          <p:nvPr/>
        </p:nvSpPr>
        <p:spPr>
          <a:xfrm>
            <a:off x="1766194" y="2367857"/>
            <a:ext cx="9767976" cy="3924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most notorious disappointments, however, have appeared in the area of machine</a:t>
            </a:r>
          </a:p>
          <a:p>
            <a:pPr lvl="0">
              <a:defRPr sz="1800">
                <a:solidFill>
                  <a:srgbClr val="000000"/>
                </a:solidFill>
              </a:defRPr>
            </a:pPr>
            <a:r>
              <a:rPr sz="3600">
                <a:solidFill>
                  <a:srgbClr val="FFFFFF"/>
                </a:solidFill>
              </a:rPr>
              <a:t>translation, where enormous sums have been spent with very little useful result, as a careful </a:t>
            </a:r>
          </a:p>
          <a:p>
            <a:pPr lvl="0">
              <a:defRPr sz="1800">
                <a:solidFill>
                  <a:srgbClr val="000000"/>
                </a:solidFill>
              </a:defRPr>
            </a:pPr>
            <a:r>
              <a:rPr sz="3600">
                <a:solidFill>
                  <a:srgbClr val="FFFFFF"/>
                </a:solidFill>
              </a:rPr>
              <a:t>review by the US National Academy of Sciences concluded in 1966; a conclusion not</a:t>
            </a:r>
          </a:p>
          <a:p>
            <a:pPr lvl="0">
              <a:defRPr sz="1800">
                <a:solidFill>
                  <a:srgbClr val="000000"/>
                </a:solidFill>
              </a:defRPr>
            </a:pPr>
            <a:r>
              <a:rPr sz="3600">
                <a:solidFill>
                  <a:srgbClr val="FFFFFF"/>
                </a:solidFill>
              </a:rPr>
              <a:t>shaken by any subsequent developments.” </a:t>
            </a:r>
          </a:p>
        </p:txBody>
      </p:sp>
      <p:sp>
        <p:nvSpPr>
          <p:cNvPr id="295" name="Shape 295"/>
          <p:cNvSpPr/>
          <p:nvPr/>
        </p:nvSpPr>
        <p:spPr>
          <a:xfrm>
            <a:off x="1270000" y="648017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–James Lighthill</a:t>
            </a:r>
          </a:p>
        </p:txBody>
      </p:sp>
    </p:spTree>
  </p:cSld>
  <p:clrMapOvr>
    <a:masterClrMapping/>
  </p:clrMapOvr>
  <p:transition xmlns:p14="http://schemas.microsoft.com/office/powerpoint/2010/mai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Shape 29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1978</a:t>
            </a:r>
          </a:p>
        </p:txBody>
      </p:sp>
      <p:sp>
        <p:nvSpPr>
          <p:cNvPr id="300" name="Shape 300"/>
          <p:cNvSpPr/>
          <p:nvPr/>
        </p:nvSpPr>
        <p:spPr>
          <a:xfrm>
            <a:off x="1766194" y="3733107"/>
            <a:ext cx="9767976"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Cambridge Language Research Unit ceases operation.</a:t>
            </a:r>
          </a:p>
        </p:txBody>
      </p:sp>
    </p:spTree>
  </p:cSld>
  <p:clrMapOvr>
    <a:masterClrMapping/>
  </p:clrMapOvr>
  <p:transition xmlns:p14="http://schemas.microsoft.com/office/powerpoint/2010/mai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Shape 304"/>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The cybernetic underground</a:t>
            </a:r>
          </a:p>
        </p:txBody>
      </p:sp>
    </p:spTree>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droppedImage.pdf"/>
          <p:cNvPicPr/>
          <p:nvPr/>
        </p:nvPicPr>
        <p:blipFill>
          <a:blip r:embed="rId2">
            <a:extLst/>
          </a:blip>
          <a:stretch>
            <a:fillRect/>
          </a:stretch>
        </p:blipFill>
        <p:spPr>
          <a:xfrm>
            <a:off x="2273300" y="749300"/>
            <a:ext cx="8436865" cy="6359286"/>
          </a:xfrm>
          <a:prstGeom prst="rect">
            <a:avLst/>
          </a:prstGeom>
          <a:ln w="12700">
            <a:miter lim="400000"/>
          </a:ln>
        </p:spPr>
      </p:pic>
      <p:sp>
        <p:nvSpPr>
          <p:cNvPr id="46" name="Shape 46"/>
          <p:cNvSpPr/>
          <p:nvPr/>
        </p:nvSpPr>
        <p:spPr>
          <a:xfrm>
            <a:off x="1491614" y="7175500"/>
            <a:ext cx="10007601" cy="2095500"/>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p>
            <a:pPr lvl="0">
              <a:tabLst>
                <a:tab pos="457200" algn="l"/>
                <a:tab pos="914400" algn="l"/>
                <a:tab pos="1371600" algn="l"/>
                <a:tab pos="1816100" algn="l"/>
                <a:tab pos="2273300" algn="l"/>
                <a:tab pos="2730500" algn="l"/>
                <a:tab pos="3187700" algn="l"/>
                <a:tab pos="3644900" algn="l"/>
                <a:tab pos="4102100" algn="l"/>
                <a:tab pos="4546600" algn="l"/>
                <a:tab pos="5003800" algn="l"/>
                <a:tab pos="5461000" algn="l"/>
              </a:tabLst>
              <a:defRPr sz="1800">
                <a:solidFill>
                  <a:srgbClr val="000000"/>
                </a:solidFill>
              </a:defRPr>
            </a:pPr>
            <a:r>
              <a:rPr sz="4000">
                <a:solidFill>
                  <a:srgbClr val="FFFFFF"/>
                </a:solidFill>
                <a:latin typeface="Helvetica"/>
                <a:ea typeface="Helvetica"/>
                <a:cs typeface="Helvetica"/>
                <a:sym typeface="Helvetica"/>
              </a:rPr>
              <a:t>The Tower of Babel</a:t>
            </a:r>
            <a:endParaRPr sz="4000" i="1">
              <a:solidFill>
                <a:srgbClr val="FFFFFF"/>
              </a:solidFill>
              <a:latin typeface="Helvetica"/>
              <a:ea typeface="Helvetica"/>
              <a:cs typeface="Helvetica"/>
              <a:sym typeface="Helvetica"/>
            </a:endParaRPr>
          </a:p>
          <a:p>
            <a:pPr lvl="0">
              <a:tabLst>
                <a:tab pos="457200" algn="l"/>
                <a:tab pos="914400" algn="l"/>
                <a:tab pos="1371600" algn="l"/>
                <a:tab pos="1816100" algn="l"/>
                <a:tab pos="2273300" algn="l"/>
                <a:tab pos="2730500" algn="l"/>
                <a:tab pos="3187700" algn="l"/>
                <a:tab pos="3644900" algn="l"/>
                <a:tab pos="4102100" algn="l"/>
                <a:tab pos="4546600" algn="l"/>
                <a:tab pos="5003800" algn="l"/>
                <a:tab pos="5461000" algn="l"/>
              </a:tabLst>
              <a:defRPr sz="1800">
                <a:solidFill>
                  <a:srgbClr val="000000"/>
                </a:solidFill>
              </a:defRPr>
            </a:pPr>
            <a:endParaRPr sz="4000" i="1">
              <a:solidFill>
                <a:srgbClr val="FFFFFF"/>
              </a:solidFill>
              <a:latin typeface="Helvetica"/>
              <a:ea typeface="Helvetica"/>
              <a:cs typeface="Helvetica"/>
              <a:sym typeface="Helvetica"/>
            </a:endParaRPr>
          </a:p>
          <a:p>
            <a:pPr lvl="0">
              <a:tabLst>
                <a:tab pos="457200" algn="l"/>
                <a:tab pos="914400" algn="l"/>
                <a:tab pos="1371600" algn="l"/>
                <a:tab pos="1816100" algn="l"/>
                <a:tab pos="2273300" algn="l"/>
                <a:tab pos="2730500" algn="l"/>
                <a:tab pos="3187700" algn="l"/>
                <a:tab pos="3644900" algn="l"/>
                <a:tab pos="4102100" algn="l"/>
                <a:tab pos="4546600" algn="l"/>
                <a:tab pos="5003800" algn="l"/>
                <a:tab pos="5461000" algn="l"/>
              </a:tabLst>
              <a:defRPr sz="1800">
                <a:solidFill>
                  <a:srgbClr val="000000"/>
                </a:solidFill>
              </a:defRPr>
            </a:pPr>
            <a:r>
              <a:rPr sz="4000">
                <a:solidFill>
                  <a:srgbClr val="FFFFFF"/>
                </a:solidFill>
                <a:latin typeface="Helvetica"/>
                <a:ea typeface="Helvetica"/>
                <a:cs typeface="Helvetica"/>
                <a:sym typeface="Helvetica"/>
              </a:rPr>
              <a:t>Pieter Brueghel the Elder (1563)</a:t>
            </a:r>
          </a:p>
        </p:txBody>
      </p:sp>
    </p:spTree>
  </p:cSld>
  <p:clrMapOvr>
    <a:masterClrMapping/>
  </p:clrMapOvr>
  <p:transition xmlns:p14="http://schemas.microsoft.com/office/powerpoint/2010/mai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1972</a:t>
            </a:r>
          </a:p>
        </p:txBody>
      </p:sp>
      <p:pic>
        <p:nvPicPr>
          <p:cNvPr id="307" name="pasted-image.jpg"/>
          <p:cNvPicPr/>
          <p:nvPr/>
        </p:nvPicPr>
        <p:blipFill>
          <a:blip r:embed="rId3">
            <a:extLst/>
          </a:blip>
          <a:stretch>
            <a:fillRect/>
          </a:stretch>
        </p:blipFill>
        <p:spPr>
          <a:xfrm>
            <a:off x="5113975" y="1474178"/>
            <a:ext cx="7398391" cy="5203536"/>
          </a:xfrm>
          <a:prstGeom prst="rect">
            <a:avLst/>
          </a:prstGeom>
          <a:ln w="12700">
            <a:miter lim="400000"/>
          </a:ln>
        </p:spPr>
      </p:pic>
      <p:pic>
        <p:nvPicPr>
          <p:cNvPr id="308" name="pasted-image.jpg"/>
          <p:cNvPicPr/>
          <p:nvPr/>
        </p:nvPicPr>
        <p:blipFill>
          <a:blip r:embed="rId4">
            <a:extLst/>
          </a:blip>
          <a:stretch>
            <a:fillRect/>
          </a:stretch>
        </p:blipFill>
        <p:spPr>
          <a:xfrm>
            <a:off x="700303" y="1487822"/>
            <a:ext cx="4083485" cy="5176248"/>
          </a:xfrm>
          <a:prstGeom prst="rect">
            <a:avLst/>
          </a:prstGeom>
          <a:ln w="12700">
            <a:miter lim="400000"/>
          </a:ln>
        </p:spPr>
      </p:pic>
      <p:sp>
        <p:nvSpPr>
          <p:cNvPr id="309" name="Shape 309"/>
          <p:cNvSpPr/>
          <p:nvPr/>
        </p:nvSpPr>
        <p:spPr>
          <a:xfrm>
            <a:off x="1269974" y="7723541"/>
            <a:ext cx="1046485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Fred Jelinek goes to IBM Research for the summer</a:t>
            </a:r>
          </a:p>
        </p:txBody>
      </p:sp>
    </p:spTree>
  </p:cSld>
  <p:clrMapOvr>
    <a:masterClrMapping/>
  </p:clrMapOvr>
  <p:transition xmlns:p14="http://schemas.microsoft.com/office/powerpoint/2010/mai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1972</a:t>
            </a:r>
          </a:p>
        </p:txBody>
      </p:sp>
      <p:pic>
        <p:nvPicPr>
          <p:cNvPr id="314" name="pasted-image.jpg"/>
          <p:cNvPicPr/>
          <p:nvPr/>
        </p:nvPicPr>
        <p:blipFill>
          <a:blip r:embed="rId3">
            <a:extLst/>
          </a:blip>
          <a:stretch>
            <a:fillRect/>
          </a:stretch>
        </p:blipFill>
        <p:spPr>
          <a:xfrm>
            <a:off x="5113975" y="1474178"/>
            <a:ext cx="7398391" cy="5203536"/>
          </a:xfrm>
          <a:prstGeom prst="rect">
            <a:avLst/>
          </a:prstGeom>
          <a:ln w="12700">
            <a:miter lim="400000"/>
          </a:ln>
        </p:spPr>
      </p:pic>
      <p:pic>
        <p:nvPicPr>
          <p:cNvPr id="315" name="pasted-image.jpg"/>
          <p:cNvPicPr/>
          <p:nvPr/>
        </p:nvPicPr>
        <p:blipFill>
          <a:blip r:embed="rId4">
            <a:extLst/>
          </a:blip>
          <a:stretch>
            <a:fillRect/>
          </a:stretch>
        </p:blipFill>
        <p:spPr>
          <a:xfrm>
            <a:off x="700303" y="1487822"/>
            <a:ext cx="4083485" cy="5176248"/>
          </a:xfrm>
          <a:prstGeom prst="rect">
            <a:avLst/>
          </a:prstGeom>
          <a:ln w="12700">
            <a:miter lim="400000"/>
          </a:ln>
        </p:spPr>
      </p:pic>
      <p:sp>
        <p:nvSpPr>
          <p:cNvPr id="316" name="Shape 316"/>
          <p:cNvSpPr/>
          <p:nvPr/>
        </p:nvSpPr>
        <p:spPr>
          <a:xfrm>
            <a:off x="1269974" y="7723541"/>
            <a:ext cx="1046485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Fred Jelinek goes to IBM Research for the summer</a:t>
            </a:r>
          </a:p>
        </p:txBody>
      </p:sp>
      <p:sp>
        <p:nvSpPr>
          <p:cNvPr id="317" name="Shape 317"/>
          <p:cNvSpPr/>
          <p:nvPr/>
        </p:nvSpPr>
        <p:spPr>
          <a:xfrm>
            <a:off x="3095117" y="8422146"/>
            <a:ext cx="681456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and stays there for over 20 years</a:t>
            </a:r>
          </a:p>
        </p:txBody>
      </p:sp>
    </p:spTree>
  </p:cSld>
  <p:clrMapOvr>
    <a:masterClrMapping/>
  </p:clrMapOvr>
  <p:transition xmlns:p14="http://schemas.microsoft.com/office/powerpoint/2010/mai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1972</a:t>
            </a:r>
          </a:p>
        </p:txBody>
      </p:sp>
      <p:pic>
        <p:nvPicPr>
          <p:cNvPr id="322" name="pasted-image.jpg"/>
          <p:cNvPicPr/>
          <p:nvPr/>
        </p:nvPicPr>
        <p:blipFill>
          <a:blip r:embed="rId3">
            <a:extLst/>
          </a:blip>
          <a:stretch>
            <a:fillRect/>
          </a:stretch>
        </p:blipFill>
        <p:spPr>
          <a:xfrm>
            <a:off x="5113975" y="1474178"/>
            <a:ext cx="7398391" cy="5203536"/>
          </a:xfrm>
          <a:prstGeom prst="rect">
            <a:avLst/>
          </a:prstGeom>
          <a:ln w="12700">
            <a:miter lim="400000"/>
          </a:ln>
        </p:spPr>
      </p:pic>
      <p:sp>
        <p:nvSpPr>
          <p:cNvPr id="323" name="Shape 323"/>
          <p:cNvSpPr/>
          <p:nvPr/>
        </p:nvSpPr>
        <p:spPr>
          <a:xfrm>
            <a:off x="1373591" y="6733771"/>
            <a:ext cx="10464802"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“IBM was worried that, with the advance of computing power, there might soon come a time when all the need for further improvements would disappear, and IBM business would dry up.” </a:t>
            </a:r>
          </a:p>
        </p:txBody>
      </p:sp>
      <p:sp>
        <p:nvSpPr>
          <p:cNvPr id="324" name="Shape 324"/>
          <p:cNvSpPr/>
          <p:nvPr/>
        </p:nvSpPr>
        <p:spPr>
          <a:xfrm>
            <a:off x="1270000" y="9075828"/>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pic>
        <p:nvPicPr>
          <p:cNvPr id="325" name="pasted-image.jpg"/>
          <p:cNvPicPr/>
          <p:nvPr/>
        </p:nvPicPr>
        <p:blipFill>
          <a:blip r:embed="rId4">
            <a:extLst/>
          </a:blip>
          <a:stretch>
            <a:fillRect/>
          </a:stretch>
        </p:blipFill>
        <p:spPr>
          <a:xfrm>
            <a:off x="700303" y="1487822"/>
            <a:ext cx="4083485" cy="5176248"/>
          </a:xfrm>
          <a:prstGeom prst="rect">
            <a:avLst/>
          </a:prstGeom>
          <a:ln w="12700">
            <a:miter lim="400000"/>
          </a:ln>
        </p:spPr>
      </p:pic>
    </p:spTree>
  </p:cSld>
  <p:clrMapOvr>
    <a:masterClrMapping/>
  </p:clrMapOvr>
  <p:transition xmlns:p14="http://schemas.microsoft.com/office/powerpoint/2010/mai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1972</a:t>
            </a:r>
          </a:p>
        </p:txBody>
      </p:sp>
      <p:pic>
        <p:nvPicPr>
          <p:cNvPr id="330" name="www_itsoc_org_publications_newsletters_past-newsletters_2011-newsletters_nits-NL_0311-Web_pdf.png"/>
          <p:cNvPicPr/>
          <p:nvPr/>
        </p:nvPicPr>
        <p:blipFill>
          <a:blip r:embed="rId3">
            <a:extLst/>
          </a:blip>
          <a:stretch>
            <a:fillRect/>
          </a:stretch>
        </p:blipFill>
        <p:spPr>
          <a:xfrm>
            <a:off x="-1" y="1686599"/>
            <a:ext cx="13004801" cy="7031395"/>
          </a:xfrm>
          <a:prstGeom prst="rect">
            <a:avLst/>
          </a:prstGeom>
          <a:ln w="12700">
            <a:miter lim="400000"/>
          </a:ln>
        </p:spPr>
      </p:pic>
    </p:spTree>
  </p:cSld>
  <p:clrMapOvr>
    <a:masterClrMapping/>
  </p:clrMapOvr>
  <p:transition xmlns:p14="http://schemas.microsoft.com/office/powerpoint/2010/mai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1975</a:t>
            </a:r>
          </a:p>
        </p:txBody>
      </p:sp>
      <p:pic>
        <p:nvPicPr>
          <p:cNvPr id="335" name="pasted-image.pdf"/>
          <p:cNvPicPr/>
          <p:nvPr/>
        </p:nvPicPr>
        <p:blipFill>
          <a:blip r:embed="rId3">
            <a:extLst/>
          </a:blip>
          <a:stretch>
            <a:fillRect/>
          </a:stretch>
        </p:blipFill>
        <p:spPr>
          <a:xfrm>
            <a:off x="958850" y="3113336"/>
            <a:ext cx="11087100" cy="876301"/>
          </a:xfrm>
          <a:prstGeom prst="rect">
            <a:avLst/>
          </a:prstGeom>
          <a:ln w="12700">
            <a:miter lim="400000"/>
          </a:ln>
        </p:spPr>
      </p:pic>
      <p:sp>
        <p:nvSpPr>
          <p:cNvPr id="336" name="Shape 336"/>
          <p:cNvSpPr/>
          <p:nvPr/>
        </p:nvSpPr>
        <p:spPr>
          <a:xfrm>
            <a:off x="958850" y="5180591"/>
            <a:ext cx="11087101"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“Here’s something we jocularly called the fundamental equation of speech recognition at ICASSP in 1981. As I’m sure all of you very well know, this is just an application of Bayes’ Rule.” </a:t>
            </a:r>
          </a:p>
        </p:txBody>
      </p:sp>
      <p:sp>
        <p:nvSpPr>
          <p:cNvPr id="337" name="Shape 337"/>
          <p:cNvSpPr/>
          <p:nvPr/>
        </p:nvSpPr>
        <p:spPr>
          <a:xfrm>
            <a:off x="1270000" y="7571141"/>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–Bob Mercer</a:t>
            </a:r>
          </a:p>
        </p:txBody>
      </p:sp>
    </p:spTree>
  </p:cSld>
  <p:clrMapOvr>
    <a:masterClrMapping/>
  </p:clrMapOvr>
  <p:transition xmlns:p14="http://schemas.microsoft.com/office/powerpoint/2010/mai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1981</a:t>
            </a:r>
          </a:p>
        </p:txBody>
      </p:sp>
      <p:pic>
        <p:nvPicPr>
          <p:cNvPr id="342" name="pasted-image.jpg"/>
          <p:cNvPicPr/>
          <p:nvPr/>
        </p:nvPicPr>
        <p:blipFill>
          <a:blip r:embed="rId3">
            <a:extLst/>
          </a:blip>
          <a:stretch>
            <a:fillRect/>
          </a:stretch>
        </p:blipFill>
        <p:spPr>
          <a:xfrm>
            <a:off x="1183627" y="1874266"/>
            <a:ext cx="10637546" cy="6005068"/>
          </a:xfrm>
          <a:prstGeom prst="rect">
            <a:avLst/>
          </a:prstGeom>
          <a:ln w="12700">
            <a:miter lim="400000"/>
          </a:ln>
        </p:spPr>
      </p:pic>
    </p:spTree>
  </p:cSld>
  <p:clrMapOvr>
    <a:masterClrMapping/>
  </p:clrMapOvr>
  <p:transition xmlns:p14="http://schemas.microsoft.com/office/powerpoint/2010/mai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Shape 34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1984</a:t>
            </a:r>
          </a:p>
        </p:txBody>
      </p:sp>
      <p:pic>
        <p:nvPicPr>
          <p:cNvPr id="347" name="pasted-image.jpg"/>
          <p:cNvPicPr/>
          <p:nvPr/>
        </p:nvPicPr>
        <p:blipFill>
          <a:blip r:embed="rId3">
            <a:extLst/>
          </a:blip>
          <a:stretch>
            <a:fillRect/>
          </a:stretch>
        </p:blipFill>
        <p:spPr>
          <a:xfrm>
            <a:off x="1626260" y="1828824"/>
            <a:ext cx="10798542" cy="6095952"/>
          </a:xfrm>
          <a:prstGeom prst="rect">
            <a:avLst/>
          </a:prstGeom>
          <a:ln w="12700">
            <a:miter lim="400000"/>
          </a:ln>
        </p:spPr>
      </p:pic>
    </p:spTree>
  </p:cSld>
  <p:clrMapOvr>
    <a:masterClrMapping/>
  </p:clrMapOvr>
  <p:transition xmlns:p14="http://schemas.microsoft.com/office/powerpoint/2010/mai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1987</a:t>
            </a:r>
          </a:p>
        </p:txBody>
      </p:sp>
      <p:grpSp>
        <p:nvGrpSpPr>
          <p:cNvPr id="354" name="Group 354"/>
          <p:cNvGrpSpPr/>
          <p:nvPr/>
        </p:nvGrpSpPr>
        <p:grpSpPr>
          <a:xfrm>
            <a:off x="3377057" y="3641984"/>
            <a:ext cx="6250686" cy="1723396"/>
            <a:chOff x="0" y="0"/>
            <a:chExt cx="6250684" cy="1723394"/>
          </a:xfrm>
        </p:grpSpPr>
        <p:sp>
          <p:nvSpPr>
            <p:cNvPr id="352" name="Shape 352"/>
            <p:cNvSpPr/>
            <p:nvPr/>
          </p:nvSpPr>
          <p:spPr>
            <a:xfrm>
              <a:off x="0" y="0"/>
              <a:ext cx="6250685" cy="1723395"/>
            </a:xfrm>
            <a:prstGeom prst="rect">
              <a:avLst/>
            </a:prstGeom>
            <a:solidFill>
              <a:srgbClr val="FFFFFF"/>
            </a:solidFill>
            <a:ln w="12700" cap="flat">
              <a:noFill/>
              <a:miter lim="400000"/>
            </a:ln>
            <a:effectLst/>
          </p:spPr>
          <p:txBody>
            <a:bodyPr wrap="square" lIns="0" tIns="0" rIns="0" bIns="0" numCol="1" anchor="ctr">
              <a:noAutofit/>
            </a:bodyPr>
            <a:lstStyle/>
            <a:p>
              <a:pPr lvl="0">
                <a:defRPr sz="2600"/>
              </a:pPr>
              <a:endParaRPr/>
            </a:p>
          </p:txBody>
        </p:sp>
        <p:pic>
          <p:nvPicPr>
            <p:cNvPr id="353" name="pasted-image.png"/>
            <p:cNvPicPr/>
            <p:nvPr/>
          </p:nvPicPr>
          <p:blipFill>
            <a:blip r:embed="rId3">
              <a:extLst/>
            </a:blip>
            <a:stretch>
              <a:fillRect/>
            </a:stretch>
          </p:blipFill>
          <p:spPr>
            <a:xfrm>
              <a:off x="260775" y="19820"/>
              <a:ext cx="5729135" cy="1683754"/>
            </a:xfrm>
            <a:prstGeom prst="rect">
              <a:avLst/>
            </a:prstGeom>
            <a:ln w="12700" cap="flat">
              <a:noFill/>
              <a:miter lim="400000"/>
            </a:ln>
            <a:effectLst/>
          </p:spPr>
        </p:pic>
      </p:grpSp>
      <p:sp>
        <p:nvSpPr>
          <p:cNvPr id="355" name="Shape 355"/>
          <p:cNvSpPr/>
          <p:nvPr/>
        </p:nvSpPr>
        <p:spPr>
          <a:xfrm>
            <a:off x="1918284" y="5735204"/>
            <a:ext cx="916823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LDC formed, begins work on Penn Treebank</a:t>
            </a:r>
          </a:p>
        </p:txBody>
      </p:sp>
    </p:spTree>
  </p:cSld>
  <p:clrMapOvr>
    <a:masterClrMapping/>
  </p:clrMapOvr>
  <p:transition xmlns:p14="http://schemas.microsoft.com/office/powerpoint/2010/mai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9" name="pasted-image.jpg"/>
          <p:cNvPicPr/>
          <p:nvPr/>
        </p:nvPicPr>
        <p:blipFill>
          <a:blip r:embed="rId3">
            <a:extLst/>
          </a:blip>
          <a:stretch>
            <a:fillRect/>
          </a:stretch>
        </p:blipFill>
        <p:spPr>
          <a:xfrm>
            <a:off x="4120648" y="1599633"/>
            <a:ext cx="4965405" cy="6554334"/>
          </a:xfrm>
          <a:prstGeom prst="rect">
            <a:avLst/>
          </a:prstGeom>
          <a:ln w="12700">
            <a:miter lim="400000"/>
          </a:ln>
        </p:spPr>
      </p:pic>
      <p:sp>
        <p:nvSpPr>
          <p:cNvPr id="360" name="Shape 36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mid-1980s</a:t>
            </a:r>
          </a:p>
        </p:txBody>
      </p:sp>
      <p:sp>
        <p:nvSpPr>
          <p:cNvPr id="361" name="Shape 361"/>
          <p:cNvSpPr/>
          <p:nvPr/>
        </p:nvSpPr>
        <p:spPr>
          <a:xfrm>
            <a:off x="2012075" y="7833362"/>
            <a:ext cx="8980650"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John Cocke, inventor of RISC architecture, finds an interesting new dataset</a:t>
            </a:r>
          </a:p>
          <a:p>
            <a:pPr lvl="0">
              <a:defRPr sz="1800">
                <a:solidFill>
                  <a:srgbClr val="000000"/>
                </a:solidFill>
              </a:defRPr>
            </a:pPr>
            <a:r>
              <a:rPr sz="3600">
                <a:solidFill>
                  <a:srgbClr val="FFFFFF"/>
                </a:solidFill>
              </a:rPr>
              <a:t>(John Cocke is the “C” in CKY) </a:t>
            </a:r>
          </a:p>
        </p:txBody>
      </p:sp>
    </p:spTree>
  </p:cSld>
  <p:clrMapOvr>
    <a:masterClrMapping/>
  </p:clrMapOvr>
  <p:transition xmlns:p14="http://schemas.microsoft.com/office/powerpoint/2010/mai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5" name="8631509064_cbfb4bd271_o.jpg"/>
          <p:cNvPicPr/>
          <p:nvPr/>
        </p:nvPicPr>
        <p:blipFill>
          <a:blip r:embed="rId3">
            <a:extLst/>
          </a:blip>
          <a:stretch>
            <a:fillRect/>
          </a:stretch>
        </p:blipFill>
        <p:spPr>
          <a:xfrm>
            <a:off x="422084" y="2155405"/>
            <a:ext cx="8727735" cy="5760818"/>
          </a:xfrm>
          <a:prstGeom prst="rect">
            <a:avLst/>
          </a:prstGeom>
          <a:ln w="12700">
            <a:miter lim="400000"/>
          </a:ln>
        </p:spPr>
      </p:pic>
      <p:sp>
        <p:nvSpPr>
          <p:cNvPr id="366" name="Shape 36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1987</a:t>
            </a:r>
          </a:p>
        </p:txBody>
      </p:sp>
      <p:pic>
        <p:nvPicPr>
          <p:cNvPr id="367" name="pasted-image.jpg"/>
          <p:cNvPicPr/>
          <p:nvPr/>
        </p:nvPicPr>
        <p:blipFill>
          <a:blip r:embed="rId4">
            <a:extLst/>
          </a:blip>
          <a:stretch>
            <a:fillRect/>
          </a:stretch>
        </p:blipFill>
        <p:spPr>
          <a:xfrm>
            <a:off x="8875741" y="5282738"/>
            <a:ext cx="3937001" cy="4191001"/>
          </a:xfrm>
          <a:prstGeom prst="rect">
            <a:avLst/>
          </a:prstGeom>
          <a:ln w="12700">
            <a:miter lim="400000"/>
          </a:ln>
        </p:spPr>
      </p:pic>
    </p:spTree>
  </p:cSld>
  <p:clrMapOvr>
    <a:masterClrMapping/>
  </p:clrMapOvr>
  <p:transition xmlns:p14="http://schemas.microsoft.com/office/powerpoint/2010/mai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Shape 4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1600s</a:t>
            </a:r>
          </a:p>
        </p:txBody>
      </p:sp>
      <p:pic>
        <p:nvPicPr>
          <p:cNvPr id="49" name="Dissertatio_de_arte_combinatoria__in_qua_ex_ari___.png"/>
          <p:cNvPicPr/>
          <p:nvPr/>
        </p:nvPicPr>
        <p:blipFill>
          <a:blip r:embed="rId3">
            <a:extLst/>
          </a:blip>
          <a:stretch>
            <a:fillRect/>
          </a:stretch>
        </p:blipFill>
        <p:spPr>
          <a:xfrm>
            <a:off x="493304" y="2080519"/>
            <a:ext cx="6714465" cy="7375600"/>
          </a:xfrm>
          <a:prstGeom prst="rect">
            <a:avLst/>
          </a:prstGeom>
          <a:ln w="12700">
            <a:miter lim="400000"/>
          </a:ln>
        </p:spPr>
      </p:pic>
      <p:pic>
        <p:nvPicPr>
          <p:cNvPr id="50" name="pasted-image.jpg"/>
          <p:cNvPicPr/>
          <p:nvPr/>
        </p:nvPicPr>
        <p:blipFill>
          <a:blip r:embed="rId4">
            <a:extLst/>
          </a:blip>
          <a:stretch>
            <a:fillRect/>
          </a:stretch>
        </p:blipFill>
        <p:spPr>
          <a:xfrm>
            <a:off x="7964916" y="2007116"/>
            <a:ext cx="4283990" cy="7226006"/>
          </a:xfrm>
          <a:prstGeom prst="rect">
            <a:avLst/>
          </a:prstGeom>
          <a:ln w="12700">
            <a:miter lim="400000"/>
          </a:ln>
        </p:spPr>
      </p:pic>
    </p:spTree>
  </p:cSld>
  <p:clrMapOvr>
    <a:masterClrMapping/>
  </p:clrMapOvr>
  <p:transition xmlns:p14="http://schemas.microsoft.com/office/powerpoint/2010/mai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1" name="8631509064_cbfb4bd271_o.jpg"/>
          <p:cNvPicPr/>
          <p:nvPr/>
        </p:nvPicPr>
        <p:blipFill>
          <a:blip r:embed="rId3">
            <a:extLst/>
          </a:blip>
          <a:stretch>
            <a:fillRect/>
          </a:stretch>
        </p:blipFill>
        <p:spPr>
          <a:xfrm>
            <a:off x="422084" y="2155405"/>
            <a:ext cx="8727735" cy="5760818"/>
          </a:xfrm>
          <a:prstGeom prst="rect">
            <a:avLst/>
          </a:prstGeom>
          <a:ln w="12700">
            <a:miter lim="400000"/>
          </a:ln>
        </p:spPr>
      </p:pic>
      <p:sp>
        <p:nvSpPr>
          <p:cNvPr id="372" name="Shape 37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1987</a:t>
            </a:r>
          </a:p>
        </p:txBody>
      </p:sp>
      <p:pic>
        <p:nvPicPr>
          <p:cNvPr id="373" name="pasted-image.jpg"/>
          <p:cNvPicPr/>
          <p:nvPr/>
        </p:nvPicPr>
        <p:blipFill>
          <a:blip r:embed="rId4">
            <a:extLst/>
          </a:blip>
          <a:stretch>
            <a:fillRect/>
          </a:stretch>
        </p:blipFill>
        <p:spPr>
          <a:xfrm>
            <a:off x="8875741" y="5282738"/>
            <a:ext cx="3937001" cy="4191001"/>
          </a:xfrm>
          <a:prstGeom prst="rect">
            <a:avLst/>
          </a:prstGeom>
          <a:ln w="12700">
            <a:miter lim="400000"/>
          </a:ln>
        </p:spPr>
      </p:pic>
    </p:spTree>
  </p:cSld>
  <p:clrMapOvr>
    <a:masterClrMapping/>
  </p:clrMapOvr>
  <p:transition xmlns:p14="http://schemas.microsoft.com/office/powerpoint/2010/mai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Shape 37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378" name="Shape 378"/>
          <p:cNvSpPr/>
          <p:nvPr/>
        </p:nvSpPr>
        <p:spPr>
          <a:xfrm>
            <a:off x="1003434" y="1858836"/>
            <a:ext cx="10997932" cy="447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validity of a statistical (information theoretic) approach to MT has indeed been recognized, as the authors mention, by Weaver as early as 1949. And was universally recognized as mistaken by 1950 (cf. Hutchins, MT – Past, Present, Future, Ellis Horwood, 1986, p. 30 and references therein). The crude force of computers is not science. This paper is simply beyond the scope of COLING.”</a:t>
            </a:r>
          </a:p>
        </p:txBody>
      </p:sp>
      <p:sp>
        <p:nvSpPr>
          <p:cNvPr id="379" name="Shape 379"/>
          <p:cNvSpPr/>
          <p:nvPr/>
        </p:nvSpPr>
        <p:spPr>
          <a:xfrm>
            <a:off x="1270000" y="650652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–Anonymous COLING review</a:t>
            </a:r>
          </a:p>
        </p:txBody>
      </p:sp>
    </p:spTree>
  </p:cSld>
  <p:clrMapOvr>
    <a:masterClrMapping/>
  </p:clrMapOvr>
  <p:transition xmlns:p14="http://schemas.microsoft.com/office/powerpoint/2010/mai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Shape 38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382" name="Shape 382"/>
          <p:cNvSpPr/>
          <p:nvPr/>
        </p:nvSpPr>
        <p:spPr>
          <a:xfrm>
            <a:off x="1003434" y="1858836"/>
            <a:ext cx="10997932" cy="447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validity of a statistical (information theoretic) approach to MT has indeed been recognized, as the authors mention, by Weaver as early as 1949. And was universally recognized as mistaken by 1950 (cf. Hutchins, MT – Past, Present, Future, Ellis Horwood, 1986, p. 30 and references therein). The crude force of computers is not science. This paper is simply beyond the scope of COLING.”</a:t>
            </a:r>
          </a:p>
        </p:txBody>
      </p:sp>
      <p:sp>
        <p:nvSpPr>
          <p:cNvPr id="383" name="Shape 383"/>
          <p:cNvSpPr/>
          <p:nvPr/>
        </p:nvSpPr>
        <p:spPr>
          <a:xfrm>
            <a:off x="1270000" y="650652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–Anonymous COLING review</a:t>
            </a:r>
          </a:p>
        </p:txBody>
      </p:sp>
      <p:pic>
        <p:nvPicPr>
          <p:cNvPr id="384" name="pasted-image.png"/>
          <p:cNvPicPr/>
          <p:nvPr/>
        </p:nvPicPr>
        <p:blipFill>
          <a:blip r:embed="rId2">
            <a:extLst/>
          </a:blip>
          <a:stretch>
            <a:fillRect/>
          </a:stretch>
        </p:blipFill>
        <p:spPr>
          <a:xfrm>
            <a:off x="7778149" y="5123874"/>
            <a:ext cx="5499092" cy="2256703"/>
          </a:xfrm>
          <a:prstGeom prst="rect">
            <a:avLst/>
          </a:prstGeom>
          <a:ln w="12700">
            <a:miter lim="400000"/>
          </a:ln>
        </p:spPr>
      </p:pic>
      <p:sp>
        <p:nvSpPr>
          <p:cNvPr id="385" name="Shape 385"/>
          <p:cNvSpPr/>
          <p:nvPr/>
        </p:nvSpPr>
        <p:spPr>
          <a:xfrm>
            <a:off x="805777" y="7424827"/>
            <a:ext cx="11393246" cy="838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a:solidFill>
                  <a:srgbClr val="FFFFFF"/>
                </a:solidFill>
              </a:rPr>
              <a:t>“A statistical approach to language translation” 1988. P. Brown, J. Cocke, S. Della Pietra, V. Della Pietra, F. Jelinek, R. Mercer, P. Rosin. In </a:t>
            </a:r>
            <a:r>
              <a:rPr sz="2400" i="1">
                <a:solidFill>
                  <a:srgbClr val="FFFFFF"/>
                </a:solidFill>
              </a:rPr>
              <a:t>Proc. of COLING</a:t>
            </a:r>
            <a:r>
              <a:rPr sz="2400">
                <a:solidFill>
                  <a:srgbClr val="FFFFFF"/>
                </a:solidFill>
              </a:rPr>
              <a:t>.</a:t>
            </a:r>
          </a:p>
        </p:txBody>
      </p:sp>
    </p:spTree>
  </p:cSld>
  <p:clrMapOvr>
    <a:masterClrMapping/>
  </p:clrMapOvr>
  <p:transition xmlns:p14="http://schemas.microsoft.com/office/powerpoint/2010/mai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388" name="Shape 388"/>
          <p:cNvSpPr/>
          <p:nvPr/>
        </p:nvSpPr>
        <p:spPr>
          <a:xfrm>
            <a:off x="1003434" y="1858836"/>
            <a:ext cx="10997932" cy="447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validity of a statistical (information theoretic) approach to MT has indeed been recognized, as the authors mention, by Weaver as early as 1949. And was universally recognized as mistaken by 1950 (cf. Hutchins, MT – Past, Present, Future, Ellis Horwood, 1986, p. 30 and references therein). The crude force of computers is not science. This paper is simply beyond the scope of COLING.”</a:t>
            </a:r>
          </a:p>
        </p:txBody>
      </p:sp>
      <p:sp>
        <p:nvSpPr>
          <p:cNvPr id="389" name="Shape 389"/>
          <p:cNvSpPr/>
          <p:nvPr/>
        </p:nvSpPr>
        <p:spPr>
          <a:xfrm>
            <a:off x="1270000" y="650652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–Anonymous COLING review</a:t>
            </a:r>
          </a:p>
        </p:txBody>
      </p:sp>
      <p:pic>
        <p:nvPicPr>
          <p:cNvPr id="390" name="pasted-image.png"/>
          <p:cNvPicPr/>
          <p:nvPr/>
        </p:nvPicPr>
        <p:blipFill>
          <a:blip r:embed="rId2">
            <a:extLst/>
          </a:blip>
          <a:stretch>
            <a:fillRect/>
          </a:stretch>
        </p:blipFill>
        <p:spPr>
          <a:xfrm>
            <a:off x="7778149" y="5123874"/>
            <a:ext cx="5499092" cy="2256703"/>
          </a:xfrm>
          <a:prstGeom prst="rect">
            <a:avLst/>
          </a:prstGeom>
          <a:ln w="12700">
            <a:miter lim="400000"/>
          </a:ln>
        </p:spPr>
      </p:pic>
      <p:sp>
        <p:nvSpPr>
          <p:cNvPr id="391" name="Shape 391"/>
          <p:cNvSpPr/>
          <p:nvPr/>
        </p:nvSpPr>
        <p:spPr>
          <a:xfrm>
            <a:off x="805777" y="7424827"/>
            <a:ext cx="11393246" cy="838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a:solidFill>
                  <a:srgbClr val="FFFFFF"/>
                </a:solidFill>
              </a:rPr>
              <a:t>“A statistical approach to language translation” 1988. P. Brown, J. Cocke, S. Della Pietra, V. Della Pietra, F. Jelinek, R. Mercer, P. Rosin. In </a:t>
            </a:r>
            <a:r>
              <a:rPr sz="2400" i="1">
                <a:solidFill>
                  <a:srgbClr val="FFFFFF"/>
                </a:solidFill>
              </a:rPr>
              <a:t>Proc. of COLING</a:t>
            </a:r>
            <a:r>
              <a:rPr sz="2400">
                <a:solidFill>
                  <a:srgbClr val="FFFFFF"/>
                </a:solidFill>
              </a:rPr>
              <a:t>.</a:t>
            </a:r>
          </a:p>
        </p:txBody>
      </p:sp>
      <p:sp>
        <p:nvSpPr>
          <p:cNvPr id="392" name="Shape 392"/>
          <p:cNvSpPr/>
          <p:nvPr/>
        </p:nvSpPr>
        <p:spPr>
          <a:xfrm>
            <a:off x="2651873" y="8442811"/>
            <a:ext cx="7701054"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 wonder what COLING reviews look like for papers that get rejected?”</a:t>
            </a:r>
          </a:p>
        </p:txBody>
      </p:sp>
      <p:sp>
        <p:nvSpPr>
          <p:cNvPr id="393" name="Shape 393"/>
          <p:cNvSpPr/>
          <p:nvPr/>
        </p:nvSpPr>
        <p:spPr>
          <a:xfrm>
            <a:off x="6000581" y="9097198"/>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–Peter Brown</a:t>
            </a:r>
          </a:p>
        </p:txBody>
      </p:sp>
    </p:spTree>
  </p:cSld>
  <p:clrMapOvr>
    <a:masterClrMapping/>
  </p:clrMapOvr>
  <p:transition xmlns:p14="http://schemas.microsoft.com/office/powerpoint/2010/mai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Shape 39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396" name="Shape 396"/>
          <p:cNvSpPr/>
          <p:nvPr/>
        </p:nvSpPr>
        <p:spPr>
          <a:xfrm>
            <a:off x="1003434" y="1858829"/>
            <a:ext cx="10997932" cy="447041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validity of a statistical (information theoretic) approach to MT has indeed been recognized, as the authors mention, by Weaver as early as 1949. And was universally recognized as mistaken by 1950 (cf. Hutchins, MT – Past, Present, Future, Ellis Horwood, 1986, p. 30 and references therein). The </a:t>
            </a:r>
            <a:r>
              <a:rPr sz="3600" b="1">
                <a:solidFill>
                  <a:srgbClr val="FFFFFF"/>
                </a:solidFill>
                <a:latin typeface="Helvetica"/>
                <a:ea typeface="Helvetica"/>
                <a:cs typeface="Helvetica"/>
                <a:sym typeface="Helvetica"/>
              </a:rPr>
              <a:t>crude force of computers</a:t>
            </a:r>
            <a:r>
              <a:rPr sz="3600">
                <a:solidFill>
                  <a:srgbClr val="FFFFFF"/>
                </a:solidFill>
              </a:rPr>
              <a:t> is not science. This paper is simply beyond the scope of COLING.”</a:t>
            </a:r>
          </a:p>
        </p:txBody>
      </p:sp>
      <p:sp>
        <p:nvSpPr>
          <p:cNvPr id="397" name="Shape 397"/>
          <p:cNvSpPr/>
          <p:nvPr/>
        </p:nvSpPr>
        <p:spPr>
          <a:xfrm>
            <a:off x="1270000" y="650652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–Anonymous COLING review</a:t>
            </a:r>
          </a:p>
        </p:txBody>
      </p:sp>
      <p:pic>
        <p:nvPicPr>
          <p:cNvPr id="398" name="pasted-image.png"/>
          <p:cNvPicPr/>
          <p:nvPr/>
        </p:nvPicPr>
        <p:blipFill>
          <a:blip r:embed="rId2">
            <a:extLst/>
          </a:blip>
          <a:stretch>
            <a:fillRect/>
          </a:stretch>
        </p:blipFill>
        <p:spPr>
          <a:xfrm>
            <a:off x="7778149" y="5123874"/>
            <a:ext cx="5499092" cy="2256703"/>
          </a:xfrm>
          <a:prstGeom prst="rect">
            <a:avLst/>
          </a:prstGeom>
          <a:ln w="12700">
            <a:miter lim="400000"/>
          </a:ln>
        </p:spPr>
      </p:pic>
      <p:sp>
        <p:nvSpPr>
          <p:cNvPr id="399" name="Shape 399"/>
          <p:cNvSpPr/>
          <p:nvPr/>
        </p:nvSpPr>
        <p:spPr>
          <a:xfrm>
            <a:off x="805777" y="7424827"/>
            <a:ext cx="11393246" cy="838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a:solidFill>
                  <a:srgbClr val="FFFFFF"/>
                </a:solidFill>
              </a:rPr>
              <a:t>“A statistical approach to language translation” 1988. P. Brown, J. Cocke, S. Della Pietra, V. Della Pietra, F. Jelinek, R. Mercer, P. Rosin. In </a:t>
            </a:r>
            <a:r>
              <a:rPr sz="2400" i="1">
                <a:solidFill>
                  <a:srgbClr val="FFFFFF"/>
                </a:solidFill>
              </a:rPr>
              <a:t>Proc. of COLING</a:t>
            </a:r>
            <a:r>
              <a:rPr sz="2400">
                <a:solidFill>
                  <a:srgbClr val="FFFFFF"/>
                </a:solidFill>
              </a:rPr>
              <a:t>.</a:t>
            </a:r>
          </a:p>
        </p:txBody>
      </p:sp>
      <p:sp>
        <p:nvSpPr>
          <p:cNvPr id="400" name="Shape 400"/>
          <p:cNvSpPr/>
          <p:nvPr/>
        </p:nvSpPr>
        <p:spPr>
          <a:xfrm>
            <a:off x="2651873" y="8442811"/>
            <a:ext cx="7701054"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 wonder what COLING reviews look like for papers that get rejected?”</a:t>
            </a:r>
          </a:p>
        </p:txBody>
      </p:sp>
      <p:sp>
        <p:nvSpPr>
          <p:cNvPr id="401" name="Shape 401"/>
          <p:cNvSpPr/>
          <p:nvPr/>
        </p:nvSpPr>
        <p:spPr>
          <a:xfrm>
            <a:off x="6000581" y="9097198"/>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–Peter Brown</a:t>
            </a:r>
          </a:p>
        </p:txBody>
      </p:sp>
    </p:spTree>
  </p:cSld>
  <p:clrMapOvr>
    <a:masterClrMapping/>
  </p:clrMapOvr>
  <p:transition xmlns:p14="http://schemas.microsoft.com/office/powerpoint/2010/mai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Shape 40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404" name="Shape 404"/>
          <p:cNvSpPr/>
          <p:nvPr/>
        </p:nvSpPr>
        <p:spPr>
          <a:xfrm>
            <a:off x="1003434" y="1858829"/>
            <a:ext cx="10997932" cy="447041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validity of a statistical (information theoretic) approach to MT has indeed been recognized, as the authors mention, by Weaver as early as 1949. And was universally recognized as mistaken by 1950 (cf. Hutchins, MT – Past, Present, Future, Ellis Horwood, 1986, p. 30 and references therein). The </a:t>
            </a:r>
            <a:r>
              <a:rPr sz="3600" b="1">
                <a:solidFill>
                  <a:srgbClr val="FFFFFF"/>
                </a:solidFill>
                <a:latin typeface="Helvetica"/>
                <a:ea typeface="Helvetica"/>
                <a:cs typeface="Helvetica"/>
                <a:sym typeface="Helvetica"/>
              </a:rPr>
              <a:t>force of crude computers</a:t>
            </a:r>
            <a:r>
              <a:rPr sz="3600">
                <a:solidFill>
                  <a:srgbClr val="FFFFFF"/>
                </a:solidFill>
              </a:rPr>
              <a:t> is not science. This paper is simply beyond the scope of COLING.”</a:t>
            </a:r>
          </a:p>
        </p:txBody>
      </p:sp>
      <p:sp>
        <p:nvSpPr>
          <p:cNvPr id="405" name="Shape 405"/>
          <p:cNvSpPr/>
          <p:nvPr/>
        </p:nvSpPr>
        <p:spPr>
          <a:xfrm>
            <a:off x="1270000" y="6506529"/>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–Anonymous COLING review</a:t>
            </a:r>
          </a:p>
        </p:txBody>
      </p:sp>
      <p:pic>
        <p:nvPicPr>
          <p:cNvPr id="406" name="pasted-image.png"/>
          <p:cNvPicPr/>
          <p:nvPr/>
        </p:nvPicPr>
        <p:blipFill>
          <a:blip r:embed="rId3">
            <a:extLst/>
          </a:blip>
          <a:stretch>
            <a:fillRect/>
          </a:stretch>
        </p:blipFill>
        <p:spPr>
          <a:xfrm>
            <a:off x="7778149" y="5123874"/>
            <a:ext cx="5499092" cy="2256703"/>
          </a:xfrm>
          <a:prstGeom prst="rect">
            <a:avLst/>
          </a:prstGeom>
          <a:ln w="12700">
            <a:miter lim="400000"/>
          </a:ln>
        </p:spPr>
      </p:pic>
      <p:sp>
        <p:nvSpPr>
          <p:cNvPr id="407" name="Shape 407"/>
          <p:cNvSpPr/>
          <p:nvPr/>
        </p:nvSpPr>
        <p:spPr>
          <a:xfrm>
            <a:off x="805777" y="7424827"/>
            <a:ext cx="11393246" cy="838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defRPr>
            </a:pPr>
            <a:r>
              <a:rPr sz="2400">
                <a:solidFill>
                  <a:srgbClr val="FFFFFF"/>
                </a:solidFill>
              </a:rPr>
              <a:t>“A statistical approach to language translation” 1988. P. Brown, J. Cocke, S. Della Pietra, V. Della Pietra, F. Jelinek, R. Mercer, P. Rosin. In </a:t>
            </a:r>
            <a:r>
              <a:rPr sz="2400" i="1">
                <a:solidFill>
                  <a:srgbClr val="FFFFFF"/>
                </a:solidFill>
              </a:rPr>
              <a:t>Proc. of COLING</a:t>
            </a:r>
            <a:r>
              <a:rPr sz="2400">
                <a:solidFill>
                  <a:srgbClr val="FFFFFF"/>
                </a:solidFill>
              </a:rPr>
              <a:t>.</a:t>
            </a:r>
          </a:p>
        </p:txBody>
      </p:sp>
      <p:sp>
        <p:nvSpPr>
          <p:cNvPr id="408" name="Shape 408"/>
          <p:cNvSpPr/>
          <p:nvPr/>
        </p:nvSpPr>
        <p:spPr>
          <a:xfrm>
            <a:off x="2651873" y="8442811"/>
            <a:ext cx="7701054"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“I wonder what COLING reviews look like for papers that get rejected?”</a:t>
            </a:r>
          </a:p>
        </p:txBody>
      </p:sp>
      <p:sp>
        <p:nvSpPr>
          <p:cNvPr id="409" name="Shape 409"/>
          <p:cNvSpPr/>
          <p:nvPr/>
        </p:nvSpPr>
        <p:spPr>
          <a:xfrm>
            <a:off x="6000581" y="9097198"/>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–Peter Brown</a:t>
            </a:r>
          </a:p>
        </p:txBody>
      </p:sp>
    </p:spTree>
  </p:cSld>
  <p:clrMapOvr>
    <a:masterClrMapping/>
  </p:clrMapOvr>
  <p:transition xmlns:p14="http://schemas.microsoft.com/office/powerpoint/2010/mai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414" name="Shape 414"/>
          <p:cNvSpPr/>
          <p:nvPr/>
        </p:nvSpPr>
        <p:spPr>
          <a:xfrm>
            <a:off x="1003434" y="2073057"/>
            <a:ext cx="1099793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“Every time I fire a linguist the performance of the recognizer goes up.”</a:t>
            </a:r>
          </a:p>
        </p:txBody>
      </p:sp>
      <p:sp>
        <p:nvSpPr>
          <p:cNvPr id="415" name="Shape 415"/>
          <p:cNvSpPr/>
          <p:nvPr/>
        </p:nvSpPr>
        <p:spPr>
          <a:xfrm>
            <a:off x="1270000" y="3550893"/>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spTree>
  </p:cSld>
  <p:clrMapOvr>
    <a:masterClrMapping/>
  </p:clrMapOvr>
  <p:transition xmlns:p14="http://schemas.microsoft.com/office/powerpoint/2010/mai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Shape 41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418" name="Shape 418"/>
          <p:cNvSpPr/>
          <p:nvPr/>
        </p:nvSpPr>
        <p:spPr>
          <a:xfrm>
            <a:off x="1003434" y="2073057"/>
            <a:ext cx="1099793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“Every time I fire a linguist the performance of the recognizer goes up.”</a:t>
            </a:r>
          </a:p>
        </p:txBody>
      </p:sp>
      <p:sp>
        <p:nvSpPr>
          <p:cNvPr id="419" name="Shape 419"/>
          <p:cNvSpPr/>
          <p:nvPr/>
        </p:nvSpPr>
        <p:spPr>
          <a:xfrm>
            <a:off x="1270000" y="3550893"/>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pic>
        <p:nvPicPr>
          <p:cNvPr id="420" name="pasted-image.jpg"/>
          <p:cNvPicPr/>
          <p:nvPr/>
        </p:nvPicPr>
        <p:blipFill>
          <a:blip r:embed="rId2">
            <a:extLst/>
          </a:blip>
          <a:stretch>
            <a:fillRect/>
          </a:stretch>
        </p:blipFill>
        <p:spPr>
          <a:xfrm>
            <a:off x="333972" y="4083157"/>
            <a:ext cx="3946529" cy="5545264"/>
          </a:xfrm>
          <a:prstGeom prst="rect">
            <a:avLst/>
          </a:prstGeom>
          <a:ln w="12700">
            <a:miter lim="400000"/>
          </a:ln>
        </p:spPr>
      </p:pic>
    </p:spTree>
  </p:cSld>
  <p:clrMapOvr>
    <a:masterClrMapping/>
  </p:clrMapOvr>
  <p:transition xmlns:p14="http://schemas.microsoft.com/office/powerpoint/2010/mai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Shape 42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423" name="Shape 423"/>
          <p:cNvSpPr/>
          <p:nvPr/>
        </p:nvSpPr>
        <p:spPr>
          <a:xfrm>
            <a:off x="1003434" y="2073057"/>
            <a:ext cx="1099793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“Every time I fire a linguist the performance of the recognizer goes up.”</a:t>
            </a:r>
          </a:p>
        </p:txBody>
      </p:sp>
      <p:sp>
        <p:nvSpPr>
          <p:cNvPr id="424" name="Shape 424"/>
          <p:cNvSpPr/>
          <p:nvPr/>
        </p:nvSpPr>
        <p:spPr>
          <a:xfrm>
            <a:off x="1270000" y="3550893"/>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pic>
        <p:nvPicPr>
          <p:cNvPr id="425" name="pasted-image.jpg"/>
          <p:cNvPicPr/>
          <p:nvPr/>
        </p:nvPicPr>
        <p:blipFill>
          <a:blip r:embed="rId2">
            <a:extLst/>
          </a:blip>
          <a:stretch>
            <a:fillRect/>
          </a:stretch>
        </p:blipFill>
        <p:spPr>
          <a:xfrm>
            <a:off x="333972" y="4083157"/>
            <a:ext cx="3946529" cy="5545264"/>
          </a:xfrm>
          <a:prstGeom prst="rect">
            <a:avLst/>
          </a:prstGeom>
          <a:ln w="12700">
            <a:miter lim="400000"/>
          </a:ln>
        </p:spPr>
      </p:pic>
      <p:pic>
        <p:nvPicPr>
          <p:cNvPr id="426" name="pasted-image.jpg"/>
          <p:cNvPicPr/>
          <p:nvPr/>
        </p:nvPicPr>
        <p:blipFill>
          <a:blip r:embed="rId3">
            <a:extLst/>
          </a:blip>
          <a:stretch>
            <a:fillRect/>
          </a:stretch>
        </p:blipFill>
        <p:spPr>
          <a:xfrm>
            <a:off x="4406636" y="4089794"/>
            <a:ext cx="3946529" cy="5545265"/>
          </a:xfrm>
          <a:prstGeom prst="rect">
            <a:avLst/>
          </a:prstGeom>
          <a:ln w="12700">
            <a:miter lim="400000"/>
          </a:ln>
        </p:spPr>
      </p:pic>
    </p:spTree>
  </p:cSld>
  <p:clrMapOvr>
    <a:masterClrMapping/>
  </p:clrMapOvr>
  <p:transition xmlns:p14="http://schemas.microsoft.com/office/powerpoint/2010/mai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Shape 42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1988</a:t>
            </a:r>
          </a:p>
        </p:txBody>
      </p:sp>
      <p:sp>
        <p:nvSpPr>
          <p:cNvPr id="429" name="Shape 429"/>
          <p:cNvSpPr/>
          <p:nvPr/>
        </p:nvSpPr>
        <p:spPr>
          <a:xfrm>
            <a:off x="1003434" y="2073057"/>
            <a:ext cx="1099793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“Every time I fire a linguist the performance of the recognizer goes up.”</a:t>
            </a:r>
          </a:p>
        </p:txBody>
      </p:sp>
      <p:sp>
        <p:nvSpPr>
          <p:cNvPr id="430" name="Shape 430"/>
          <p:cNvSpPr/>
          <p:nvPr/>
        </p:nvSpPr>
        <p:spPr>
          <a:xfrm>
            <a:off x="1270000" y="3550893"/>
            <a:ext cx="10464800"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–Fred Jelinek</a:t>
            </a:r>
          </a:p>
        </p:txBody>
      </p:sp>
      <p:pic>
        <p:nvPicPr>
          <p:cNvPr id="431" name="pasted-image.jpg"/>
          <p:cNvPicPr/>
          <p:nvPr/>
        </p:nvPicPr>
        <p:blipFill>
          <a:blip r:embed="rId2">
            <a:extLst/>
          </a:blip>
          <a:stretch>
            <a:fillRect/>
          </a:stretch>
        </p:blipFill>
        <p:spPr>
          <a:xfrm>
            <a:off x="333972" y="4083157"/>
            <a:ext cx="3946529" cy="5545264"/>
          </a:xfrm>
          <a:prstGeom prst="rect">
            <a:avLst/>
          </a:prstGeom>
          <a:ln w="12700">
            <a:miter lim="400000"/>
          </a:ln>
        </p:spPr>
      </p:pic>
      <p:pic>
        <p:nvPicPr>
          <p:cNvPr id="432" name="pasted-image.jpg"/>
          <p:cNvPicPr/>
          <p:nvPr/>
        </p:nvPicPr>
        <p:blipFill>
          <a:blip r:embed="rId3">
            <a:extLst/>
          </a:blip>
          <a:stretch>
            <a:fillRect/>
          </a:stretch>
        </p:blipFill>
        <p:spPr>
          <a:xfrm>
            <a:off x="4406636" y="4089794"/>
            <a:ext cx="3946529" cy="5545265"/>
          </a:xfrm>
          <a:prstGeom prst="rect">
            <a:avLst/>
          </a:prstGeom>
          <a:ln w="12700">
            <a:miter lim="400000"/>
          </a:ln>
        </p:spPr>
      </p:pic>
      <p:pic>
        <p:nvPicPr>
          <p:cNvPr id="433" name="pasted-image.jpg"/>
          <p:cNvPicPr/>
          <p:nvPr/>
        </p:nvPicPr>
        <p:blipFill>
          <a:blip r:embed="rId4">
            <a:extLst/>
          </a:blip>
          <a:stretch>
            <a:fillRect/>
          </a:stretch>
        </p:blipFill>
        <p:spPr>
          <a:xfrm>
            <a:off x="8534536" y="4156845"/>
            <a:ext cx="4156634" cy="5545264"/>
          </a:xfrm>
          <a:prstGeom prst="rect">
            <a:avLst/>
          </a:prstGeom>
          <a:ln w="12700">
            <a:miter lim="400000"/>
          </a:ln>
        </p:spPr>
      </p:pic>
      <p:pic>
        <p:nvPicPr>
          <p:cNvPr id="434" name="Picture 433"/>
          <p:cNvPicPr/>
          <p:nvPr/>
        </p:nvPicPr>
        <p:blipFill>
          <a:blip r:embed="rId5">
            <a:extLst/>
          </a:blip>
          <a:stretch>
            <a:fillRect/>
          </a:stretch>
        </p:blipFill>
        <p:spPr>
          <a:xfrm rot="6889599">
            <a:off x="10473723" y="4509540"/>
            <a:ext cx="2387203" cy="457905"/>
          </a:xfrm>
          <a:prstGeom prst="rect">
            <a:avLst/>
          </a:prstGeom>
        </p:spPr>
      </p:pic>
      <p:sp>
        <p:nvSpPr>
          <p:cNvPr id="436" name="Shape 436"/>
          <p:cNvSpPr/>
          <p:nvPr/>
        </p:nvSpPr>
        <p:spPr>
          <a:xfrm>
            <a:off x="9266414" y="3103998"/>
            <a:ext cx="4257186"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800"/>
            </a:lvl1pPr>
          </a:lstStyle>
          <a:p>
            <a:pPr lvl="0">
              <a:defRPr sz="1800">
                <a:solidFill>
                  <a:srgbClr val="000000"/>
                </a:solidFill>
              </a:defRPr>
            </a:pPr>
            <a:r>
              <a:rPr sz="2800">
                <a:solidFill>
                  <a:srgbClr val="FFFFFF"/>
                </a:solidFill>
              </a:rPr>
              <a:t>From Fred’s library</a:t>
            </a:r>
          </a:p>
        </p:txBody>
      </p:sp>
    </p:spTree>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Kladno_-_Google_Maps.png"/>
          <p:cNvPicPr/>
          <p:nvPr/>
        </p:nvPicPr>
        <p:blipFill>
          <a:blip r:embed="rId3">
            <a:extLst/>
          </a:blip>
          <a:stretch>
            <a:fillRect/>
          </a:stretch>
        </p:blipFill>
        <p:spPr>
          <a:xfrm>
            <a:off x="3684990" y="4032187"/>
            <a:ext cx="9230265" cy="5673134"/>
          </a:xfrm>
          <a:prstGeom prst="rect">
            <a:avLst/>
          </a:prstGeom>
          <a:ln w="12700">
            <a:miter lim="400000"/>
          </a:ln>
        </p:spPr>
      </p:pic>
      <p:pic>
        <p:nvPicPr>
          <p:cNvPr id="55" name="pasted-image.jpg"/>
          <p:cNvPicPr/>
          <p:nvPr/>
        </p:nvPicPr>
        <p:blipFill>
          <a:blip r:embed="rId4">
            <a:extLst/>
          </a:blip>
          <a:stretch>
            <a:fillRect/>
          </a:stretch>
        </p:blipFill>
        <p:spPr>
          <a:xfrm>
            <a:off x="177400" y="1502297"/>
            <a:ext cx="5606572" cy="3510202"/>
          </a:xfrm>
          <a:prstGeom prst="rect">
            <a:avLst/>
          </a:prstGeom>
          <a:ln w="12700">
            <a:miter lim="400000"/>
          </a:ln>
        </p:spPr>
      </p:pic>
      <p:sp>
        <p:nvSpPr>
          <p:cNvPr id="56" name="Shape 56"/>
          <p:cNvSpPr/>
          <p:nvPr/>
        </p:nvSpPr>
        <p:spPr>
          <a:xfrm>
            <a:off x="5597470" y="1512543"/>
            <a:ext cx="7721625"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18 November:</a:t>
            </a:r>
          </a:p>
          <a:p>
            <a:pPr lvl="0">
              <a:defRPr sz="1800">
                <a:solidFill>
                  <a:srgbClr val="000000"/>
                </a:solidFill>
              </a:defRPr>
            </a:pPr>
            <a:r>
              <a:rPr sz="3600">
                <a:solidFill>
                  <a:srgbClr val="FFFFFF"/>
                </a:solidFill>
              </a:rPr>
              <a:t>Bedřich Jelínek (Frederick Jelinek) born in Kladno</a:t>
            </a:r>
          </a:p>
        </p:txBody>
      </p:sp>
      <p:sp>
        <p:nvSpPr>
          <p:cNvPr id="57" name="Shape 5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1932</a:t>
            </a:r>
          </a:p>
        </p:txBody>
      </p:sp>
    </p:spTree>
  </p:cSld>
  <p:clrMapOvr>
    <a:masterClrMapping/>
  </p:clrMapOvr>
  <p:transition xmlns:p14="http://schemas.microsoft.com/office/powerpoint/2010/mai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1990</a:t>
            </a:r>
          </a:p>
        </p:txBody>
      </p:sp>
      <p:pic>
        <p:nvPicPr>
          <p:cNvPr id="439" name="aclweb_org_anthology_J_J90_J90-2002_pdf.png"/>
          <p:cNvPicPr/>
          <p:nvPr/>
        </p:nvPicPr>
        <p:blipFill>
          <a:blip r:embed="rId3">
            <a:extLst/>
          </a:blip>
          <a:stretch>
            <a:fillRect/>
          </a:stretch>
        </p:blipFill>
        <p:spPr>
          <a:xfrm>
            <a:off x="1539794" y="1609436"/>
            <a:ext cx="10371077" cy="9753601"/>
          </a:xfrm>
          <a:prstGeom prst="rect">
            <a:avLst/>
          </a:prstGeom>
          <a:ln w="12700">
            <a:miter lim="400000"/>
          </a:ln>
        </p:spPr>
      </p:pic>
    </p:spTree>
  </p:cSld>
  <p:clrMapOvr>
    <a:masterClrMapping/>
  </p:clrMapOvr>
  <p:transition xmlns:p14="http://schemas.microsoft.com/office/powerpoint/2010/mai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1993</a:t>
            </a:r>
          </a:p>
        </p:txBody>
      </p:sp>
      <p:pic>
        <p:nvPicPr>
          <p:cNvPr id="444" name="www_aclweb_org_anthology_J93-2003.png"/>
          <p:cNvPicPr/>
          <p:nvPr/>
        </p:nvPicPr>
        <p:blipFill>
          <a:blip r:embed="rId3">
            <a:extLst/>
          </a:blip>
          <a:stretch>
            <a:fillRect/>
          </a:stretch>
        </p:blipFill>
        <p:spPr>
          <a:xfrm>
            <a:off x="403578" y="1884485"/>
            <a:ext cx="7798748" cy="11991196"/>
          </a:xfrm>
          <a:prstGeom prst="rect">
            <a:avLst/>
          </a:prstGeom>
          <a:ln w="12700">
            <a:miter lim="400000"/>
          </a:ln>
        </p:spPr>
      </p:pic>
      <p:pic>
        <p:nvPicPr>
          <p:cNvPr id="445" name="pasted-image.jpg"/>
          <p:cNvPicPr/>
          <p:nvPr/>
        </p:nvPicPr>
        <p:blipFill>
          <a:blip r:embed="rId4">
            <a:extLst/>
          </a:blip>
          <a:stretch>
            <a:fillRect/>
          </a:stretch>
        </p:blipFill>
        <p:spPr>
          <a:xfrm>
            <a:off x="8438642" y="1850678"/>
            <a:ext cx="4208665" cy="2795068"/>
          </a:xfrm>
          <a:prstGeom prst="rect">
            <a:avLst/>
          </a:prstGeom>
          <a:ln w="12700">
            <a:miter lim="400000"/>
          </a:ln>
        </p:spPr>
      </p:pic>
      <p:pic>
        <p:nvPicPr>
          <p:cNvPr id="446" name="pasted-image.jpg"/>
          <p:cNvPicPr/>
          <p:nvPr/>
        </p:nvPicPr>
        <p:blipFill>
          <a:blip r:embed="rId5">
            <a:extLst/>
          </a:blip>
          <a:stretch>
            <a:fillRect/>
          </a:stretch>
        </p:blipFill>
        <p:spPr>
          <a:xfrm>
            <a:off x="8446930" y="5059295"/>
            <a:ext cx="4192089" cy="3493409"/>
          </a:xfrm>
          <a:prstGeom prst="rect">
            <a:avLst/>
          </a:prstGeom>
          <a:ln w="12700">
            <a:miter lim="400000"/>
          </a:ln>
        </p:spPr>
      </p:pic>
    </p:spTree>
  </p:cSld>
  <p:clrMapOvr>
    <a:masterClrMapping/>
  </p:clrMapOvr>
  <p:transition xmlns:p14="http://schemas.microsoft.com/office/powerpoint/2010/mai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1993</a:t>
            </a:r>
          </a:p>
        </p:txBody>
      </p:sp>
      <p:sp>
        <p:nvSpPr>
          <p:cNvPr id="451" name="Shape 451"/>
          <p:cNvSpPr>
            <a:spLocks noGrp="1"/>
          </p:cNvSpPr>
          <p:nvPr>
            <p:ph type="body" idx="4294967295"/>
          </p:nvPr>
        </p:nvSpPr>
        <p:spPr>
          <a:xfrm>
            <a:off x="1270000" y="2811285"/>
            <a:ext cx="10464800" cy="6326240"/>
          </a:xfrm>
          <a:prstGeom prst="rect">
            <a:avLst/>
          </a:prstGeom>
        </p:spPr>
        <p:txBody>
          <a:bodyPr lIns="38100" tIns="38100" rIns="38100" bIns="38100">
            <a:noAutofit/>
          </a:bodyPr>
          <a:lstStyle/>
          <a:p>
            <a:pPr marL="698500" lvl="0">
              <a:spcBef>
                <a:spcPts val="2300"/>
              </a:spcBef>
              <a:buSzPct val="171000"/>
              <a:defRPr sz="1800">
                <a:solidFill>
                  <a:srgbClr val="000000"/>
                </a:solidFill>
              </a:defRPr>
            </a:pPr>
            <a:r>
              <a:rPr sz="4000">
                <a:solidFill>
                  <a:srgbClr val="FFFFFF"/>
                </a:solidFill>
                <a:latin typeface="Gill Sans"/>
                <a:ea typeface="Gill Sans"/>
                <a:cs typeface="Gill Sans"/>
                <a:sym typeface="Gill Sans"/>
              </a:rPr>
              <a:t>Statistical models of speech, translation, syntax, and part-of-speech tagging</a:t>
            </a:r>
          </a:p>
          <a:p>
            <a:pPr marL="698500" lvl="0">
              <a:spcBef>
                <a:spcPts val="2300"/>
              </a:spcBef>
              <a:buSzPct val="171000"/>
              <a:defRPr sz="1800">
                <a:solidFill>
                  <a:srgbClr val="000000"/>
                </a:solidFill>
              </a:defRPr>
            </a:pPr>
            <a:r>
              <a:rPr sz="4000">
                <a:solidFill>
                  <a:srgbClr val="FFFFFF"/>
                </a:solidFill>
                <a:latin typeface="Gill Sans"/>
                <a:ea typeface="Gill Sans"/>
                <a:cs typeface="Gill Sans"/>
                <a:sym typeface="Gill Sans"/>
              </a:rPr>
              <a:t>Triphone models (speech)</a:t>
            </a:r>
          </a:p>
          <a:p>
            <a:pPr marL="698500" lvl="0">
              <a:spcBef>
                <a:spcPts val="2300"/>
              </a:spcBef>
              <a:buSzPct val="171000"/>
              <a:defRPr sz="1800">
                <a:solidFill>
                  <a:srgbClr val="000000"/>
                </a:solidFill>
              </a:defRPr>
            </a:pPr>
            <a:r>
              <a:rPr sz="4000">
                <a:solidFill>
                  <a:srgbClr val="FFFFFF"/>
                </a:solidFill>
                <a:latin typeface="Gill Sans"/>
                <a:ea typeface="Gill Sans"/>
                <a:cs typeface="Gill Sans"/>
                <a:sym typeface="Gill Sans"/>
              </a:rPr>
              <a:t>n-gram language models and smoothing</a:t>
            </a:r>
          </a:p>
          <a:p>
            <a:pPr marL="698500" lvl="0">
              <a:spcBef>
                <a:spcPts val="2300"/>
              </a:spcBef>
              <a:buSzPct val="171000"/>
              <a:defRPr sz="1800">
                <a:solidFill>
                  <a:srgbClr val="000000"/>
                </a:solidFill>
              </a:defRPr>
            </a:pPr>
            <a:r>
              <a:rPr sz="4000">
                <a:solidFill>
                  <a:srgbClr val="FFFFFF"/>
                </a:solidFill>
                <a:latin typeface="Gill Sans"/>
                <a:ea typeface="Gill Sans"/>
                <a:cs typeface="Gill Sans"/>
                <a:sym typeface="Gill Sans"/>
              </a:rPr>
              <a:t>maximum entropy models</a:t>
            </a:r>
          </a:p>
          <a:p>
            <a:pPr marL="698500" lvl="0">
              <a:spcBef>
                <a:spcPts val="2300"/>
              </a:spcBef>
              <a:buSzPct val="171000"/>
              <a:defRPr sz="1800">
                <a:solidFill>
                  <a:srgbClr val="000000"/>
                </a:solidFill>
              </a:defRPr>
            </a:pPr>
            <a:r>
              <a:rPr sz="4000">
                <a:solidFill>
                  <a:srgbClr val="FFFFFF"/>
                </a:solidFill>
                <a:latin typeface="Gill Sans"/>
                <a:ea typeface="Gill Sans"/>
                <a:cs typeface="Gill Sans"/>
                <a:sym typeface="Gill Sans"/>
              </a:rPr>
              <a:t>Information-theoretic clustering algorithms (Brown clustering, which Peter Brown calls Mercer clustering)</a:t>
            </a:r>
          </a:p>
        </p:txBody>
      </p:sp>
      <p:sp>
        <p:nvSpPr>
          <p:cNvPr id="452" name="Shape 452"/>
          <p:cNvSpPr/>
          <p:nvPr/>
        </p:nvSpPr>
        <p:spPr>
          <a:xfrm>
            <a:off x="2337079" y="2188440"/>
            <a:ext cx="833064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Techniques pioneered by the IBM group</a:t>
            </a:r>
          </a:p>
        </p:txBody>
      </p:sp>
    </p:spTree>
  </p:cSld>
  <p:clrMapOvr>
    <a:masterClrMapping/>
  </p:clrMapOvr>
  <p:transition xmlns:p14="http://schemas.microsoft.com/office/powerpoint/2010/mai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1993</a:t>
            </a:r>
          </a:p>
        </p:txBody>
      </p:sp>
      <p:pic>
        <p:nvPicPr>
          <p:cNvPr id="455" name="pasted-image.jpg"/>
          <p:cNvPicPr/>
          <p:nvPr/>
        </p:nvPicPr>
        <p:blipFill>
          <a:blip r:embed="rId3">
            <a:extLst/>
          </a:blip>
          <a:stretch>
            <a:fillRect/>
          </a:stretch>
        </p:blipFill>
        <p:spPr>
          <a:xfrm>
            <a:off x="628588" y="2809428"/>
            <a:ext cx="11310366" cy="3974787"/>
          </a:xfrm>
          <a:prstGeom prst="rect">
            <a:avLst/>
          </a:prstGeom>
          <a:ln w="12700">
            <a:miter lim="400000"/>
          </a:ln>
        </p:spPr>
      </p:pic>
      <p:sp>
        <p:nvSpPr>
          <p:cNvPr id="456" name="Shape 456"/>
          <p:cNvSpPr/>
          <p:nvPr/>
        </p:nvSpPr>
        <p:spPr>
          <a:xfrm>
            <a:off x="2100707" y="6890589"/>
            <a:ext cx="880338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Jelinek moves to Johns Hopkins University</a:t>
            </a:r>
          </a:p>
        </p:txBody>
      </p:sp>
      <p:pic>
        <p:nvPicPr>
          <p:cNvPr id="457" name="pasted-image.gif"/>
          <p:cNvPicPr/>
          <p:nvPr/>
        </p:nvPicPr>
        <p:blipFill>
          <a:blip r:embed="rId4">
            <a:extLst/>
          </a:blip>
          <a:stretch>
            <a:fillRect/>
          </a:stretch>
        </p:blipFill>
        <p:spPr>
          <a:xfrm>
            <a:off x="3936395" y="8024919"/>
            <a:ext cx="5132010" cy="1695084"/>
          </a:xfrm>
          <a:prstGeom prst="rect">
            <a:avLst/>
          </a:prstGeom>
          <a:ln w="12700">
            <a:miter lim="400000"/>
          </a:ln>
        </p:spPr>
      </p:pic>
      <p:sp>
        <p:nvSpPr>
          <p:cNvPr id="458" name="Shape 458"/>
          <p:cNvSpPr/>
          <p:nvPr/>
        </p:nvSpPr>
        <p:spPr>
          <a:xfrm>
            <a:off x="1646936" y="2055353"/>
            <a:ext cx="971092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Mercer, Brown, and the Della Pietras leave IBM</a:t>
            </a:r>
          </a:p>
        </p:txBody>
      </p:sp>
    </p:spTree>
  </p:cSld>
  <p:clrMapOvr>
    <a:masterClrMapping/>
  </p:clrMapOvr>
  <p:transition xmlns:p14="http://schemas.microsoft.com/office/powerpoint/2010/mai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Shape 46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1993</a:t>
            </a:r>
          </a:p>
        </p:txBody>
      </p:sp>
      <p:pic>
        <p:nvPicPr>
          <p:cNvPr id="463" name="pasted-image.jpg"/>
          <p:cNvPicPr/>
          <p:nvPr/>
        </p:nvPicPr>
        <p:blipFill>
          <a:blip r:embed="rId3">
            <a:extLst/>
          </a:blip>
          <a:stretch>
            <a:fillRect/>
          </a:stretch>
        </p:blipFill>
        <p:spPr>
          <a:xfrm>
            <a:off x="628588" y="2809428"/>
            <a:ext cx="11310366" cy="3974787"/>
          </a:xfrm>
          <a:prstGeom prst="rect">
            <a:avLst/>
          </a:prstGeom>
          <a:ln w="12700">
            <a:miter lim="400000"/>
          </a:ln>
        </p:spPr>
      </p:pic>
      <p:sp>
        <p:nvSpPr>
          <p:cNvPr id="464" name="Shape 464"/>
          <p:cNvSpPr/>
          <p:nvPr/>
        </p:nvSpPr>
        <p:spPr>
          <a:xfrm>
            <a:off x="2100707" y="6890589"/>
            <a:ext cx="880338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Jelinek moves to Johns Hopkins University</a:t>
            </a:r>
          </a:p>
        </p:txBody>
      </p:sp>
      <p:pic>
        <p:nvPicPr>
          <p:cNvPr id="465" name="pasted-image.gif"/>
          <p:cNvPicPr/>
          <p:nvPr/>
        </p:nvPicPr>
        <p:blipFill>
          <a:blip r:embed="rId4">
            <a:extLst/>
          </a:blip>
          <a:stretch>
            <a:fillRect/>
          </a:stretch>
        </p:blipFill>
        <p:spPr>
          <a:xfrm>
            <a:off x="3936395" y="8024919"/>
            <a:ext cx="5132010" cy="1695084"/>
          </a:xfrm>
          <a:prstGeom prst="rect">
            <a:avLst/>
          </a:prstGeom>
          <a:ln w="12700">
            <a:miter lim="400000"/>
          </a:ln>
        </p:spPr>
      </p:pic>
      <p:sp>
        <p:nvSpPr>
          <p:cNvPr id="466" name="Shape 466"/>
          <p:cNvSpPr/>
          <p:nvPr/>
        </p:nvSpPr>
        <p:spPr>
          <a:xfrm>
            <a:off x="1646936" y="2055353"/>
            <a:ext cx="971092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Mercer, Brown, and the Della Pietras leave IBM</a:t>
            </a:r>
          </a:p>
        </p:txBody>
      </p:sp>
    </p:spTree>
  </p:cSld>
  <p:clrMapOvr>
    <a:masterClrMapping/>
  </p:clrMapOvr>
  <p:transition xmlns:p14="http://schemas.microsoft.com/office/powerpoint/2010/mai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Rediscovery</a:t>
            </a:r>
          </a:p>
        </p:txBody>
      </p:sp>
    </p:spTree>
  </p:cSld>
  <p:clrMapOvr>
    <a:masterClrMapping/>
  </p:clrMapOvr>
  <p:transition xmlns:p14="http://schemas.microsoft.com/office/powerpoint/2010/mai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Shape 47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1999</a:t>
            </a:r>
          </a:p>
        </p:txBody>
      </p:sp>
      <p:pic>
        <p:nvPicPr>
          <p:cNvPr id="473" name="pasted-image.jpg"/>
          <p:cNvPicPr/>
          <p:nvPr/>
        </p:nvPicPr>
        <p:blipFill>
          <a:blip r:embed="rId3">
            <a:extLst/>
          </a:blip>
          <a:stretch>
            <a:fillRect/>
          </a:stretch>
        </p:blipFill>
        <p:spPr>
          <a:xfrm>
            <a:off x="563301" y="2379570"/>
            <a:ext cx="3886740" cy="4994460"/>
          </a:xfrm>
          <a:prstGeom prst="rect">
            <a:avLst/>
          </a:prstGeom>
          <a:ln w="12700">
            <a:miter lim="400000"/>
          </a:ln>
        </p:spPr>
      </p:pic>
      <p:sp>
        <p:nvSpPr>
          <p:cNvPr id="474" name="Shape 474"/>
          <p:cNvSpPr/>
          <p:nvPr/>
        </p:nvSpPr>
        <p:spPr>
          <a:xfrm>
            <a:off x="4682133" y="2770377"/>
            <a:ext cx="8029233" cy="2832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“When we looked at this paper, written in math, we thought: ‘This is really about natural language, but it has been coded in some strange symbols. We will now proceed to decode.’”</a:t>
            </a:r>
          </a:p>
        </p:txBody>
      </p:sp>
      <p:sp>
        <p:nvSpPr>
          <p:cNvPr id="475" name="Shape 475"/>
          <p:cNvSpPr/>
          <p:nvPr/>
        </p:nvSpPr>
        <p:spPr>
          <a:xfrm>
            <a:off x="3464349" y="5996011"/>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–Kevin Knight, USC/ISI</a:t>
            </a:r>
          </a:p>
        </p:txBody>
      </p:sp>
      <p:pic>
        <p:nvPicPr>
          <p:cNvPr id="476" name="pasted-image.jpg"/>
          <p:cNvPicPr/>
          <p:nvPr/>
        </p:nvPicPr>
        <p:blipFill>
          <a:blip r:embed="rId4">
            <a:extLst/>
          </a:blip>
          <a:stretch>
            <a:fillRect/>
          </a:stretch>
        </p:blipFill>
        <p:spPr>
          <a:xfrm>
            <a:off x="9181180" y="6859445"/>
            <a:ext cx="3838701" cy="2931214"/>
          </a:xfrm>
          <a:prstGeom prst="rect">
            <a:avLst/>
          </a:prstGeom>
          <a:ln w="12700">
            <a:miter lim="400000"/>
          </a:ln>
        </p:spPr>
      </p:pic>
    </p:spTree>
  </p:cSld>
  <p:clrMapOvr>
    <a:masterClrMapping/>
  </p:clrMapOvr>
  <p:transition xmlns:p14="http://schemas.microsoft.com/office/powerpoint/2010/mai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1999</a:t>
            </a:r>
          </a:p>
        </p:txBody>
      </p:sp>
      <p:pic>
        <p:nvPicPr>
          <p:cNvPr id="481" name="pasted-image.jpg"/>
          <p:cNvPicPr/>
          <p:nvPr/>
        </p:nvPicPr>
        <p:blipFill>
          <a:blip r:embed="rId2">
            <a:extLst/>
          </a:blip>
          <a:stretch>
            <a:fillRect/>
          </a:stretch>
        </p:blipFill>
        <p:spPr>
          <a:xfrm>
            <a:off x="6568085" y="2535013"/>
            <a:ext cx="5949766" cy="4360064"/>
          </a:xfrm>
          <a:prstGeom prst="rect">
            <a:avLst/>
          </a:prstGeom>
          <a:ln w="12700">
            <a:miter lim="400000"/>
          </a:ln>
        </p:spPr>
      </p:pic>
      <p:pic>
        <p:nvPicPr>
          <p:cNvPr id="482" name="mt-final-report_pdf.png"/>
          <p:cNvPicPr/>
          <p:nvPr/>
        </p:nvPicPr>
        <p:blipFill>
          <a:blip r:embed="rId3">
            <a:extLst/>
          </a:blip>
          <a:stretch>
            <a:fillRect/>
          </a:stretch>
        </p:blipFill>
        <p:spPr>
          <a:xfrm>
            <a:off x="6585605" y="6244982"/>
            <a:ext cx="7407565" cy="6608255"/>
          </a:xfrm>
          <a:prstGeom prst="rect">
            <a:avLst/>
          </a:prstGeom>
          <a:ln w="12700">
            <a:miter lim="400000"/>
          </a:ln>
        </p:spPr>
      </p:pic>
      <p:sp>
        <p:nvSpPr>
          <p:cNvPr id="483" name="Shape 483"/>
          <p:cNvSpPr/>
          <p:nvPr/>
        </p:nvSpPr>
        <p:spPr>
          <a:xfrm>
            <a:off x="588341" y="1215988"/>
            <a:ext cx="11566639"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GIZA toolkit (a reimplementation of the IBM models) developed at Johns Hopkins CLSP workshop</a:t>
            </a:r>
          </a:p>
        </p:txBody>
      </p:sp>
      <p:pic>
        <p:nvPicPr>
          <p:cNvPr id="484" name="pasted-image.jpg"/>
          <p:cNvPicPr/>
          <p:nvPr/>
        </p:nvPicPr>
        <p:blipFill>
          <a:blip r:embed="rId4">
            <a:extLst/>
          </a:blip>
          <a:stretch>
            <a:fillRect/>
          </a:stretch>
        </p:blipFill>
        <p:spPr>
          <a:xfrm>
            <a:off x="563301" y="2379570"/>
            <a:ext cx="3886740" cy="4994460"/>
          </a:xfrm>
          <a:prstGeom prst="rect">
            <a:avLst/>
          </a:prstGeom>
          <a:ln w="12700">
            <a:miter lim="400000"/>
          </a:ln>
        </p:spPr>
      </p:pic>
      <p:sp>
        <p:nvSpPr>
          <p:cNvPr id="485" name="Shape 485"/>
          <p:cNvSpPr/>
          <p:nvPr/>
        </p:nvSpPr>
        <p:spPr>
          <a:xfrm>
            <a:off x="228227" y="7371457"/>
            <a:ext cx="6034771"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“Late in the workshop we built an MT system for a new language pair (Chinese/English) in a single day.”</a:t>
            </a:r>
          </a:p>
        </p:txBody>
      </p:sp>
    </p:spTree>
  </p:cSld>
  <p:clrMapOvr>
    <a:masterClrMapping/>
  </p:clrMapOvr>
  <p:transition xmlns:p14="http://schemas.microsoft.com/office/powerpoint/2010/mai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 name="Shape 48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2002</a:t>
            </a:r>
          </a:p>
        </p:txBody>
      </p:sp>
      <p:pic>
        <p:nvPicPr>
          <p:cNvPr id="488" name="pasted-image.jpg"/>
          <p:cNvPicPr/>
          <p:nvPr/>
        </p:nvPicPr>
        <p:blipFill>
          <a:blip r:embed="rId3">
            <a:extLst/>
          </a:blip>
          <a:stretch>
            <a:fillRect/>
          </a:stretch>
        </p:blipFill>
        <p:spPr>
          <a:xfrm>
            <a:off x="1911350" y="2720791"/>
            <a:ext cx="9182100" cy="3594101"/>
          </a:xfrm>
          <a:prstGeom prst="rect">
            <a:avLst/>
          </a:prstGeom>
          <a:ln w="12700">
            <a:miter lim="400000"/>
          </a:ln>
        </p:spPr>
      </p:pic>
      <p:sp>
        <p:nvSpPr>
          <p:cNvPr id="489" name="Shape 489"/>
          <p:cNvSpPr/>
          <p:nvPr/>
        </p:nvSpPr>
        <p:spPr>
          <a:xfrm>
            <a:off x="122631" y="6595026"/>
            <a:ext cx="1275953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First company to commercialize statistical machine translation</a:t>
            </a:r>
          </a:p>
        </p:txBody>
      </p:sp>
    </p:spTree>
  </p:cSld>
  <p:clrMapOvr>
    <a:masterClrMapping/>
  </p:clrMapOvr>
  <p:transition xmlns:p14="http://schemas.microsoft.com/office/powerpoint/2010/mai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Shape 49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2003</a:t>
            </a:r>
          </a:p>
        </p:txBody>
      </p:sp>
      <p:pic>
        <p:nvPicPr>
          <p:cNvPr id="494" name="www_isi_edu__marcu_papers_phrases-hlt2003_pdf.png"/>
          <p:cNvPicPr/>
          <p:nvPr/>
        </p:nvPicPr>
        <p:blipFill>
          <a:blip r:embed="rId3">
            <a:extLst/>
          </a:blip>
          <a:stretch>
            <a:fillRect/>
          </a:stretch>
        </p:blipFill>
        <p:spPr>
          <a:xfrm>
            <a:off x="1289050" y="2231473"/>
            <a:ext cx="10426700" cy="9664701"/>
          </a:xfrm>
          <a:prstGeom prst="rect">
            <a:avLst/>
          </a:prstGeom>
          <a:ln w="12700">
            <a:miter lim="400000"/>
          </a:ln>
        </p:spPr>
      </p:pic>
    </p:spTree>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droppedImage.png"/>
          <p:cNvPicPr/>
          <p:nvPr/>
        </p:nvPicPr>
        <p:blipFill>
          <a:blip r:embed="rId3">
            <a:extLst/>
          </a:blip>
          <a:stretch>
            <a:fillRect/>
          </a:stretch>
        </p:blipFill>
        <p:spPr>
          <a:xfrm>
            <a:off x="3065100" y="1770778"/>
            <a:ext cx="6865016" cy="6052422"/>
          </a:xfrm>
          <a:prstGeom prst="rect">
            <a:avLst/>
          </a:prstGeom>
          <a:ln w="12700">
            <a:miter lim="400000"/>
          </a:ln>
        </p:spPr>
      </p:pic>
      <p:sp>
        <p:nvSpPr>
          <p:cNvPr id="62" name="Shape 6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1933</a:t>
            </a:r>
          </a:p>
        </p:txBody>
      </p:sp>
      <p:sp>
        <p:nvSpPr>
          <p:cNvPr id="63" name="Shape 63"/>
          <p:cNvSpPr/>
          <p:nvPr/>
        </p:nvSpPr>
        <p:spPr>
          <a:xfrm>
            <a:off x="408438" y="8509436"/>
            <a:ext cx="1194709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22 July: Artsrouni’s “mechanical brain” patented in France</a:t>
            </a:r>
          </a:p>
        </p:txBody>
      </p:sp>
    </p:spTree>
  </p:cSld>
  <p:clrMapOvr>
    <a:masterClrMapping/>
  </p:clrMapOvr>
  <p:transition xmlns:p14="http://schemas.microsoft.com/office/powerpoint/2010/mai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Shape 49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2005</a:t>
            </a:r>
          </a:p>
        </p:txBody>
      </p:sp>
      <p:pic>
        <p:nvPicPr>
          <p:cNvPr id="499" name="droppedImage.pdf"/>
          <p:cNvPicPr/>
          <p:nvPr/>
        </p:nvPicPr>
        <p:blipFill>
          <a:blip r:embed="rId3">
            <a:extLst/>
          </a:blip>
          <a:stretch>
            <a:fillRect/>
          </a:stretch>
        </p:blipFill>
        <p:spPr>
          <a:xfrm>
            <a:off x="2255147" y="3491533"/>
            <a:ext cx="8494506" cy="5905501"/>
          </a:xfrm>
          <a:prstGeom prst="rect">
            <a:avLst/>
          </a:prstGeom>
          <a:ln w="12700">
            <a:miter lim="400000"/>
          </a:ln>
        </p:spPr>
      </p:pic>
      <p:sp>
        <p:nvSpPr>
          <p:cNvPr id="500" name="Shape 500"/>
          <p:cNvSpPr/>
          <p:nvPr/>
        </p:nvSpPr>
        <p:spPr>
          <a:xfrm>
            <a:off x="2282337" y="1660178"/>
            <a:ext cx="8440126"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Franz Och reports first research results reported from Google’s statistical machine translation system</a:t>
            </a:r>
          </a:p>
        </p:txBody>
      </p:sp>
    </p:spTree>
  </p:cSld>
  <p:clrMapOvr>
    <a:masterClrMapping/>
  </p:clrMapOvr>
  <p:transition xmlns:p14="http://schemas.microsoft.com/office/powerpoint/2010/mai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2006</a:t>
            </a:r>
          </a:p>
        </p:txBody>
      </p:sp>
      <p:sp>
        <p:nvSpPr>
          <p:cNvPr id="505" name="Shape 505"/>
          <p:cNvSpPr/>
          <p:nvPr/>
        </p:nvSpPr>
        <p:spPr>
          <a:xfrm>
            <a:off x="856170" y="1642511"/>
            <a:ext cx="11292461"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Philipp Koehn leads development of Moses machine translation toolkit at Johns Hopkins CLSP workshop</a:t>
            </a:r>
          </a:p>
        </p:txBody>
      </p:sp>
      <p:pic>
        <p:nvPicPr>
          <p:cNvPr id="506" name="WS06-OpenSource-FinalReport_pdf.png"/>
          <p:cNvPicPr/>
          <p:nvPr/>
        </p:nvPicPr>
        <p:blipFill>
          <a:blip r:embed="rId2">
            <a:extLst/>
          </a:blip>
          <a:stretch>
            <a:fillRect/>
          </a:stretch>
        </p:blipFill>
        <p:spPr>
          <a:xfrm>
            <a:off x="4537024" y="3191829"/>
            <a:ext cx="6566538" cy="6598492"/>
          </a:xfrm>
          <a:prstGeom prst="rect">
            <a:avLst/>
          </a:prstGeom>
          <a:ln w="12700">
            <a:miter lim="400000"/>
          </a:ln>
        </p:spPr>
      </p:pic>
      <p:pic>
        <p:nvPicPr>
          <p:cNvPr id="507" name="Moses_-_Main_HomePage.png"/>
          <p:cNvPicPr/>
          <p:nvPr/>
        </p:nvPicPr>
        <p:blipFill>
          <a:blip r:embed="rId3">
            <a:extLst/>
          </a:blip>
          <a:stretch>
            <a:fillRect/>
          </a:stretch>
        </p:blipFill>
        <p:spPr>
          <a:xfrm>
            <a:off x="1620322" y="3220023"/>
            <a:ext cx="2578101" cy="3568701"/>
          </a:xfrm>
          <a:prstGeom prst="rect">
            <a:avLst/>
          </a:prstGeom>
          <a:ln w="12700">
            <a:miter lim="400000"/>
          </a:ln>
        </p:spPr>
      </p:pic>
    </p:spTree>
  </p:cSld>
  <p:clrMapOvr>
    <a:masterClrMapping/>
  </p:clrMapOvr>
  <p:transition xmlns:p14="http://schemas.microsoft.com/office/powerpoint/2010/mai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Shape 50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2006</a:t>
            </a:r>
          </a:p>
        </p:txBody>
      </p:sp>
      <p:pic>
        <p:nvPicPr>
          <p:cNvPr id="510" name="pasted-image.png"/>
          <p:cNvPicPr/>
          <p:nvPr/>
        </p:nvPicPr>
        <p:blipFill>
          <a:blip r:embed="rId2">
            <a:extLst/>
          </a:blip>
          <a:stretch>
            <a:fillRect/>
          </a:stretch>
        </p:blipFill>
        <p:spPr>
          <a:xfrm>
            <a:off x="1806026" y="1923157"/>
            <a:ext cx="9392748" cy="5907286"/>
          </a:xfrm>
          <a:prstGeom prst="rect">
            <a:avLst/>
          </a:prstGeom>
          <a:ln w="12700">
            <a:miter lim="400000"/>
          </a:ln>
        </p:spPr>
      </p:pic>
      <p:sp>
        <p:nvSpPr>
          <p:cNvPr id="511" name="Shape 511"/>
          <p:cNvSpPr/>
          <p:nvPr/>
        </p:nvSpPr>
        <p:spPr>
          <a:xfrm>
            <a:off x="2862630" y="8575333"/>
            <a:ext cx="727954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28 April: Google translate goes live</a:t>
            </a:r>
          </a:p>
        </p:txBody>
      </p:sp>
    </p:spTree>
  </p:cSld>
  <p:clrMapOvr>
    <a:masterClrMapping/>
  </p:clrMapOvr>
  <p:transition xmlns:p14="http://schemas.microsoft.com/office/powerpoint/2010/mai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2009</a:t>
            </a:r>
          </a:p>
        </p:txBody>
      </p:sp>
      <p:sp>
        <p:nvSpPr>
          <p:cNvPr id="514" name="Shape 514"/>
          <p:cNvSpPr/>
          <p:nvPr/>
        </p:nvSpPr>
        <p:spPr>
          <a:xfrm>
            <a:off x="2688867" y="1743053"/>
            <a:ext cx="762706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Philipp Koehn writes the book on statistical machine translation</a:t>
            </a:r>
          </a:p>
        </p:txBody>
      </p:sp>
      <p:pic>
        <p:nvPicPr>
          <p:cNvPr id="515" name="pasted-image.jpg"/>
          <p:cNvPicPr/>
          <p:nvPr/>
        </p:nvPicPr>
        <p:blipFill>
          <a:blip r:embed="rId2">
            <a:extLst/>
          </a:blip>
          <a:stretch>
            <a:fillRect/>
          </a:stretch>
        </p:blipFill>
        <p:spPr>
          <a:xfrm>
            <a:off x="4286250" y="3111183"/>
            <a:ext cx="4432300" cy="6337301"/>
          </a:xfrm>
          <a:prstGeom prst="rect">
            <a:avLst/>
          </a:prstGeom>
          <a:ln w="12700">
            <a:miter lim="400000"/>
          </a:ln>
        </p:spPr>
      </p:pic>
    </p:spTree>
  </p:cSld>
  <p:clrMapOvr>
    <a:masterClrMapping/>
  </p:clrMapOvr>
  <p:transition xmlns:p14="http://schemas.microsoft.com/office/powerpoint/2010/mai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 name="Shape 51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2009</a:t>
            </a:r>
          </a:p>
        </p:txBody>
      </p:sp>
      <p:sp>
        <p:nvSpPr>
          <p:cNvPr id="518" name="Shape 518"/>
          <p:cNvSpPr/>
          <p:nvPr/>
        </p:nvSpPr>
        <p:spPr>
          <a:xfrm>
            <a:off x="1741870" y="1859030"/>
            <a:ext cx="7627064"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Fred Jelinek wins ACL lifetime achievement award in Singapore</a:t>
            </a:r>
          </a:p>
        </p:txBody>
      </p:sp>
      <p:pic>
        <p:nvPicPr>
          <p:cNvPr id="519" name="pasted-image.jpg"/>
          <p:cNvPicPr/>
          <p:nvPr/>
        </p:nvPicPr>
        <p:blipFill>
          <a:blip r:embed="rId3">
            <a:extLst/>
          </a:blip>
          <a:stretch>
            <a:fillRect/>
          </a:stretch>
        </p:blipFill>
        <p:spPr>
          <a:xfrm>
            <a:off x="2425700" y="3343136"/>
            <a:ext cx="8153400" cy="5432204"/>
          </a:xfrm>
          <a:prstGeom prst="rect">
            <a:avLst/>
          </a:prstGeom>
          <a:ln w="12700">
            <a:miter lim="400000"/>
          </a:ln>
        </p:spPr>
      </p:pic>
      <p:pic>
        <p:nvPicPr>
          <p:cNvPr id="520" name="pasted-image.png"/>
          <p:cNvPicPr/>
          <p:nvPr/>
        </p:nvPicPr>
        <p:blipFill>
          <a:blip r:embed="rId4">
            <a:extLst/>
          </a:blip>
          <a:stretch>
            <a:fillRect/>
          </a:stretch>
        </p:blipFill>
        <p:spPr>
          <a:xfrm>
            <a:off x="9327446" y="2087062"/>
            <a:ext cx="1095646" cy="737736"/>
          </a:xfrm>
          <a:prstGeom prst="rect">
            <a:avLst/>
          </a:prstGeom>
          <a:ln w="12700">
            <a:miter lim="400000"/>
          </a:ln>
        </p:spPr>
      </p:pic>
    </p:spTree>
  </p:cSld>
  <p:clrMapOvr>
    <a:masterClrMapping/>
  </p:clrMapOvr>
  <p:transition xmlns:p14="http://schemas.microsoft.com/office/powerpoint/2010/mai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2010</a:t>
            </a:r>
          </a:p>
        </p:txBody>
      </p:sp>
      <p:pic>
        <p:nvPicPr>
          <p:cNvPr id="525" name="pasted-image.jpg"/>
          <p:cNvPicPr/>
          <p:nvPr/>
        </p:nvPicPr>
        <p:blipFill>
          <a:blip r:embed="rId3">
            <a:extLst/>
          </a:blip>
          <a:stretch>
            <a:fillRect/>
          </a:stretch>
        </p:blipFill>
        <p:spPr>
          <a:xfrm>
            <a:off x="1343209" y="2187558"/>
            <a:ext cx="4483101" cy="6299201"/>
          </a:xfrm>
          <a:prstGeom prst="rect">
            <a:avLst/>
          </a:prstGeom>
          <a:ln w="12700">
            <a:miter lim="400000"/>
          </a:ln>
        </p:spPr>
      </p:pic>
      <p:sp>
        <p:nvSpPr>
          <p:cNvPr id="526" name="Shape 526"/>
          <p:cNvSpPr/>
          <p:nvPr/>
        </p:nvSpPr>
        <p:spPr>
          <a:xfrm>
            <a:off x="5977123" y="3618741"/>
            <a:ext cx="6762412" cy="17399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“He was not a pioneer of speech recognition, he was </a:t>
            </a:r>
            <a:r>
              <a:rPr sz="3600" b="1">
                <a:solidFill>
                  <a:srgbClr val="FFFFFF"/>
                </a:solidFill>
                <a:latin typeface="Helvetica"/>
                <a:ea typeface="Helvetica"/>
                <a:cs typeface="Helvetica"/>
                <a:sym typeface="Helvetica"/>
              </a:rPr>
              <a:t>the</a:t>
            </a:r>
            <a:r>
              <a:rPr sz="3600">
                <a:solidFill>
                  <a:srgbClr val="FFFFFF"/>
                </a:solidFill>
              </a:rPr>
              <a:t> pioneer of speech recognition.”</a:t>
            </a:r>
          </a:p>
        </p:txBody>
      </p:sp>
      <p:sp>
        <p:nvSpPr>
          <p:cNvPr id="527" name="Shape 527"/>
          <p:cNvSpPr/>
          <p:nvPr/>
        </p:nvSpPr>
        <p:spPr>
          <a:xfrm>
            <a:off x="6184909" y="2078029"/>
            <a:ext cx="6119165"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14 September</a:t>
            </a:r>
          </a:p>
          <a:p>
            <a:pPr lvl="0">
              <a:defRPr sz="1800">
                <a:solidFill>
                  <a:srgbClr val="000000"/>
                </a:solidFill>
              </a:defRPr>
            </a:pPr>
            <a:r>
              <a:rPr sz="3600">
                <a:solidFill>
                  <a:srgbClr val="FFFFFF"/>
                </a:solidFill>
              </a:rPr>
              <a:t>Fred Jelinek dies in Baltimore</a:t>
            </a:r>
          </a:p>
        </p:txBody>
      </p:sp>
      <p:sp>
        <p:nvSpPr>
          <p:cNvPr id="528" name="Shape 528"/>
          <p:cNvSpPr/>
          <p:nvPr/>
        </p:nvSpPr>
        <p:spPr>
          <a:xfrm>
            <a:off x="4125928" y="5419068"/>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–Steve Young</a:t>
            </a:r>
          </a:p>
        </p:txBody>
      </p:sp>
      <p:sp>
        <p:nvSpPr>
          <p:cNvPr id="529" name="Shape 529"/>
          <p:cNvSpPr/>
          <p:nvPr/>
        </p:nvSpPr>
        <p:spPr>
          <a:xfrm>
            <a:off x="5955948" y="6058832"/>
            <a:ext cx="6577087" cy="2832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“the BCJR algorithm (the J is for Jelinek) is a critical element in Turbo decoding. There is thus a little bit of Fred in every 3G cell phone on the planet.”</a:t>
            </a:r>
          </a:p>
        </p:txBody>
      </p:sp>
      <p:sp>
        <p:nvSpPr>
          <p:cNvPr id="530" name="Shape 530"/>
          <p:cNvSpPr/>
          <p:nvPr/>
        </p:nvSpPr>
        <p:spPr>
          <a:xfrm>
            <a:off x="4012091" y="9060796"/>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–Steve Wicker</a:t>
            </a:r>
          </a:p>
        </p:txBody>
      </p:sp>
    </p:spTree>
  </p:cSld>
  <p:clrMapOvr>
    <a:masterClrMapping/>
  </p:clrMapOvr>
  <p:transition xmlns:p14="http://schemas.microsoft.com/office/powerpoint/2010/mai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 name="Shape 534"/>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2013</a:t>
            </a:r>
          </a:p>
        </p:txBody>
      </p:sp>
      <p:pic>
        <p:nvPicPr>
          <p:cNvPr id="535" name="pasted-image.png"/>
          <p:cNvPicPr/>
          <p:nvPr/>
        </p:nvPicPr>
        <p:blipFill>
          <a:blip r:embed="rId3">
            <a:extLst/>
          </a:blip>
          <a:stretch>
            <a:fillRect/>
          </a:stretch>
        </p:blipFill>
        <p:spPr>
          <a:xfrm>
            <a:off x="2432007" y="1603855"/>
            <a:ext cx="8140786" cy="7097273"/>
          </a:xfrm>
          <a:prstGeom prst="rect">
            <a:avLst/>
          </a:prstGeom>
          <a:ln w="12700">
            <a:miter lim="400000"/>
          </a:ln>
        </p:spPr>
      </p:pic>
      <p:sp>
        <p:nvSpPr>
          <p:cNvPr id="536" name="Shape 536"/>
          <p:cNvSpPr/>
          <p:nvPr/>
        </p:nvSpPr>
        <p:spPr>
          <a:xfrm>
            <a:off x="1776095" y="8942027"/>
            <a:ext cx="94526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18 October: “Twenty years of bitext” in Seattle</a:t>
            </a:r>
          </a:p>
        </p:txBody>
      </p:sp>
    </p:spTree>
  </p:cSld>
  <p:clrMapOvr>
    <a:masterClrMapping/>
  </p:clrMapOvr>
  <p:transition xmlns:p14="http://schemas.microsoft.com/office/powerpoint/2010/mai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2013</a:t>
            </a:r>
          </a:p>
        </p:txBody>
      </p:sp>
      <p:pic>
        <p:nvPicPr>
          <p:cNvPr id="541" name="pasted-image.png"/>
          <p:cNvPicPr/>
          <p:nvPr/>
        </p:nvPicPr>
        <p:blipFill>
          <a:blip r:embed="rId3">
            <a:extLst/>
          </a:blip>
          <a:stretch>
            <a:fillRect/>
          </a:stretch>
        </p:blipFill>
        <p:spPr>
          <a:xfrm>
            <a:off x="2432007" y="1603855"/>
            <a:ext cx="8140786" cy="7097273"/>
          </a:xfrm>
          <a:prstGeom prst="rect">
            <a:avLst/>
          </a:prstGeom>
          <a:ln w="12700">
            <a:miter lim="400000"/>
          </a:ln>
        </p:spPr>
      </p:pic>
      <p:sp>
        <p:nvSpPr>
          <p:cNvPr id="542" name="Shape 542"/>
          <p:cNvSpPr/>
          <p:nvPr/>
        </p:nvSpPr>
        <p:spPr>
          <a:xfrm>
            <a:off x="1776095" y="8942027"/>
            <a:ext cx="94526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18 October: “Twenty years of bitext” in Seattle</a:t>
            </a:r>
          </a:p>
        </p:txBody>
      </p:sp>
    </p:spTree>
  </p:cSld>
  <p:clrMapOvr>
    <a:masterClrMapping/>
  </p:clrMapOvr>
  <p:transition xmlns:p14="http://schemas.microsoft.com/office/powerpoint/2010/mai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 name="Shape 54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2013</a:t>
            </a:r>
          </a:p>
        </p:txBody>
      </p:sp>
      <p:pic>
        <p:nvPicPr>
          <p:cNvPr id="547" name="pasted-image.png"/>
          <p:cNvPicPr/>
          <p:nvPr/>
        </p:nvPicPr>
        <p:blipFill>
          <a:blip r:embed="rId3">
            <a:extLst/>
          </a:blip>
          <a:stretch>
            <a:fillRect/>
          </a:stretch>
        </p:blipFill>
        <p:spPr>
          <a:xfrm>
            <a:off x="2432007" y="1603855"/>
            <a:ext cx="8140786" cy="7097273"/>
          </a:xfrm>
          <a:prstGeom prst="rect">
            <a:avLst/>
          </a:prstGeom>
          <a:ln w="12700">
            <a:miter lim="400000"/>
          </a:ln>
        </p:spPr>
      </p:pic>
      <p:sp>
        <p:nvSpPr>
          <p:cNvPr id="548" name="Shape 548"/>
          <p:cNvSpPr/>
          <p:nvPr/>
        </p:nvSpPr>
        <p:spPr>
          <a:xfrm>
            <a:off x="1776095" y="8942027"/>
            <a:ext cx="94526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18 October: “Twenty years of bitext” in Seattle</a:t>
            </a:r>
          </a:p>
        </p:txBody>
      </p:sp>
    </p:spTree>
  </p:cSld>
  <p:clrMapOvr>
    <a:masterClrMapping/>
  </p:clrMapOvr>
  <p:transition xmlns:p14="http://schemas.microsoft.com/office/powerpoint/2010/mai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Shape 552"/>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2013</a:t>
            </a:r>
          </a:p>
        </p:txBody>
      </p:sp>
      <p:sp>
        <p:nvSpPr>
          <p:cNvPr id="553" name="Shape 553"/>
          <p:cNvSpPr/>
          <p:nvPr/>
        </p:nvSpPr>
        <p:spPr>
          <a:xfrm>
            <a:off x="2758844" y="1955584"/>
            <a:ext cx="7697503"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20 October: first </a:t>
            </a:r>
            <a:r>
              <a:rPr sz="3600" i="1">
                <a:solidFill>
                  <a:srgbClr val="FFFFFF"/>
                </a:solidFill>
              </a:rPr>
              <a:t>modern</a:t>
            </a:r>
            <a:r>
              <a:rPr sz="3600">
                <a:solidFill>
                  <a:srgbClr val="FFFFFF"/>
                </a:solidFill>
              </a:rPr>
              <a:t> neural MT paper presented at EMNLP</a:t>
            </a:r>
          </a:p>
        </p:txBody>
      </p:sp>
      <p:pic>
        <p:nvPicPr>
          <p:cNvPr id="554" name="Recurrent_Continuous_Translation_Models.jpg"/>
          <p:cNvPicPr/>
          <p:nvPr/>
        </p:nvPicPr>
        <p:blipFill>
          <a:blip r:embed="rId3">
            <a:extLst/>
          </a:blip>
          <a:stretch>
            <a:fillRect/>
          </a:stretch>
        </p:blipFill>
        <p:spPr>
          <a:xfrm>
            <a:off x="1229052" y="3536245"/>
            <a:ext cx="10287001" cy="8242301"/>
          </a:xfrm>
          <a:prstGeom prst="rect">
            <a:avLst/>
          </a:prstGeom>
          <a:ln w="12700">
            <a:miter lim="400000"/>
          </a:ln>
        </p:spPr>
      </p:pic>
    </p:spTree>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www_hutchinsweb_me_uk_IJT-2004_pdf.png"/>
          <p:cNvPicPr/>
          <p:nvPr/>
        </p:nvPicPr>
        <p:blipFill>
          <a:blip r:embed="rId3">
            <a:extLst/>
          </a:blip>
          <a:stretch>
            <a:fillRect/>
          </a:stretch>
        </p:blipFill>
        <p:spPr>
          <a:xfrm>
            <a:off x="1463040" y="1915071"/>
            <a:ext cx="10078720" cy="5923458"/>
          </a:xfrm>
          <a:prstGeom prst="rect">
            <a:avLst/>
          </a:prstGeom>
          <a:ln w="12700">
            <a:miter lim="400000"/>
          </a:ln>
        </p:spPr>
      </p:pic>
      <p:sp>
        <p:nvSpPr>
          <p:cNvPr id="68" name="Shape 68"/>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1933</a:t>
            </a:r>
          </a:p>
        </p:txBody>
      </p:sp>
      <p:sp>
        <p:nvSpPr>
          <p:cNvPr id="69" name="Shape 69"/>
          <p:cNvSpPr/>
          <p:nvPr/>
        </p:nvSpPr>
        <p:spPr>
          <a:xfrm>
            <a:off x="656183" y="8320213"/>
            <a:ext cx="1169243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5 September: Petr Troyanskii’s device patented in Russia</a:t>
            </a:r>
          </a:p>
        </p:txBody>
      </p:sp>
    </p:spTree>
  </p:cSld>
  <p:clrMapOvr>
    <a:masterClrMapping/>
  </p:clrMapOvr>
  <p:transition xmlns:p14="http://schemas.microsoft.com/office/powerpoint/2010/mai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8" name="droppedImage.pdf"/>
          <p:cNvPicPr/>
          <p:nvPr/>
        </p:nvPicPr>
        <p:blipFill>
          <a:blip r:embed="rId3">
            <a:extLst/>
          </a:blip>
          <a:stretch>
            <a:fillRect/>
          </a:stretch>
        </p:blipFill>
        <p:spPr>
          <a:xfrm>
            <a:off x="114331" y="1894425"/>
            <a:ext cx="4574785" cy="4588862"/>
          </a:xfrm>
          <a:prstGeom prst="rect">
            <a:avLst/>
          </a:prstGeom>
          <a:ln w="12700">
            <a:miter lim="400000"/>
          </a:ln>
        </p:spPr>
      </p:pic>
      <p:sp>
        <p:nvSpPr>
          <p:cNvPr id="559" name="Shape 559"/>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1947</a:t>
            </a:r>
          </a:p>
        </p:txBody>
      </p:sp>
      <p:sp>
        <p:nvSpPr>
          <p:cNvPr id="560" name="Shape 560"/>
          <p:cNvSpPr/>
          <p:nvPr/>
        </p:nvSpPr>
        <p:spPr>
          <a:xfrm>
            <a:off x="3406825" y="8448497"/>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to Norbert Wiener</a:t>
            </a:r>
          </a:p>
        </p:txBody>
      </p:sp>
      <p:sp>
        <p:nvSpPr>
          <p:cNvPr id="561" name="Shape 561"/>
          <p:cNvSpPr/>
          <p:nvPr/>
        </p:nvSpPr>
        <p:spPr>
          <a:xfrm>
            <a:off x="4459566" y="1612900"/>
            <a:ext cx="8545407" cy="652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3800"/>
            </a:lvl1pPr>
          </a:lstStyle>
          <a:p>
            <a:pPr lvl="0">
              <a:defRPr sz="1800">
                <a:solidFill>
                  <a:srgbClr val="000000"/>
                </a:solidFill>
              </a:defRPr>
            </a:pPr>
            <a:r>
              <a:rPr sz="3800">
                <a:solidFill>
                  <a:srgbClr val="FFFFFF"/>
                </a:solidFill>
              </a:rPr>
              <a:t>“A more general basis for hoping that a computer could be designed which would cope with a useful part of the problem of translation is to be found in a theorem which was proved in 1943 by McCulloch and Pitts. This theorem states that a robot (or a computer) constructed with regenerative loops of a certain formal character is capable of deducing any legitimate conclusion from a finite set of premises.”</a:t>
            </a:r>
          </a:p>
        </p:txBody>
      </p:sp>
    </p:spTree>
  </p:cSld>
  <p:clrMapOvr>
    <a:masterClrMapping/>
  </p:clrMapOvr>
  <p:transition xmlns:p14="http://schemas.microsoft.com/office/powerpoint/2010/mai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2013</a:t>
            </a:r>
          </a:p>
        </p:txBody>
      </p:sp>
      <p:sp>
        <p:nvSpPr>
          <p:cNvPr id="566" name="Shape 566"/>
          <p:cNvSpPr/>
          <p:nvPr/>
        </p:nvSpPr>
        <p:spPr>
          <a:xfrm>
            <a:off x="533196" y="7194243"/>
            <a:ext cx="11938408"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Philipp Koehn nominated for European inventor award for phrase-based statistical machine translation</a:t>
            </a:r>
          </a:p>
        </p:txBody>
      </p:sp>
      <p:pic>
        <p:nvPicPr>
          <p:cNvPr id="567" name="pasted-image.jpg"/>
          <p:cNvPicPr/>
          <p:nvPr/>
        </p:nvPicPr>
        <p:blipFill>
          <a:blip r:embed="rId2">
            <a:extLst/>
          </a:blip>
          <a:stretch>
            <a:fillRect/>
          </a:stretch>
        </p:blipFill>
        <p:spPr>
          <a:xfrm>
            <a:off x="1670050" y="3123723"/>
            <a:ext cx="9664700" cy="3594101"/>
          </a:xfrm>
          <a:prstGeom prst="rect">
            <a:avLst/>
          </a:prstGeom>
          <a:ln w="12700">
            <a:miter lim="400000"/>
          </a:ln>
        </p:spPr>
      </p:pic>
      <p:sp>
        <p:nvSpPr>
          <p:cNvPr id="568" name="Shape 568"/>
          <p:cNvSpPr/>
          <p:nvPr/>
        </p:nvSpPr>
        <p:spPr>
          <a:xfrm>
            <a:off x="516737" y="8673446"/>
            <a:ext cx="1197132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 and accepts professorship at Johns Hopkins University</a:t>
            </a:r>
          </a:p>
        </p:txBody>
      </p:sp>
    </p:spTree>
  </p:cSld>
  <p:clrMapOvr>
    <a:masterClrMapping/>
  </p:clrMapOvr>
  <p:transition xmlns:p14="http://schemas.microsoft.com/office/powerpoint/2010/mai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Shape 570"/>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2014</a:t>
            </a:r>
          </a:p>
        </p:txBody>
      </p:sp>
      <p:pic>
        <p:nvPicPr>
          <p:cNvPr id="571" name="pasted-image.jpg"/>
          <p:cNvPicPr/>
          <p:nvPr/>
        </p:nvPicPr>
        <p:blipFill>
          <a:blip r:embed="rId3">
            <a:extLst/>
          </a:blip>
          <a:stretch>
            <a:fillRect/>
          </a:stretch>
        </p:blipFill>
        <p:spPr>
          <a:xfrm>
            <a:off x="1356761" y="1863458"/>
            <a:ext cx="10291278" cy="5788844"/>
          </a:xfrm>
          <a:prstGeom prst="rect">
            <a:avLst/>
          </a:prstGeom>
          <a:ln w="12700">
            <a:miter lim="400000"/>
          </a:ln>
        </p:spPr>
      </p:pic>
      <p:sp>
        <p:nvSpPr>
          <p:cNvPr id="572" name="Shape 572"/>
          <p:cNvSpPr/>
          <p:nvPr/>
        </p:nvSpPr>
        <p:spPr>
          <a:xfrm>
            <a:off x="1210538" y="7802432"/>
            <a:ext cx="1058372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Franz Och leaves Google for Human Longevity Inc.</a:t>
            </a:r>
          </a:p>
        </p:txBody>
      </p:sp>
      <p:sp>
        <p:nvSpPr>
          <p:cNvPr id="573" name="Shape 573"/>
          <p:cNvSpPr/>
          <p:nvPr/>
        </p:nvSpPr>
        <p:spPr>
          <a:xfrm>
            <a:off x="1619533" y="8710014"/>
            <a:ext cx="999027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(he now works for a cancer screening company)</a:t>
            </a:r>
          </a:p>
        </p:txBody>
      </p:sp>
    </p:spTree>
  </p:cSld>
  <p:clrMapOvr>
    <a:masterClrMapping/>
  </p:clrMapOvr>
  <p:transition xmlns:p14="http://schemas.microsoft.com/office/powerpoint/2010/mai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2014</a:t>
            </a:r>
          </a:p>
        </p:txBody>
      </p:sp>
      <p:sp>
        <p:nvSpPr>
          <p:cNvPr id="578" name="Shape 578"/>
          <p:cNvSpPr/>
          <p:nvPr/>
        </p:nvSpPr>
        <p:spPr>
          <a:xfrm>
            <a:off x="2553342" y="8334973"/>
            <a:ext cx="7898116"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Bob Mercer wins ACL lifetime achievement award in Baltimore</a:t>
            </a:r>
          </a:p>
        </p:txBody>
      </p:sp>
      <p:pic>
        <p:nvPicPr>
          <p:cNvPr id="579" name="pasted-image.jpg"/>
          <p:cNvPicPr/>
          <p:nvPr/>
        </p:nvPicPr>
        <p:blipFill>
          <a:blip r:embed="rId2">
            <a:extLst/>
          </a:blip>
          <a:stretch>
            <a:fillRect/>
          </a:stretch>
        </p:blipFill>
        <p:spPr>
          <a:xfrm>
            <a:off x="3962400" y="2000575"/>
            <a:ext cx="5080000" cy="6045201"/>
          </a:xfrm>
          <a:prstGeom prst="rect">
            <a:avLst/>
          </a:prstGeom>
          <a:ln w="12700">
            <a:miter lim="400000"/>
          </a:ln>
        </p:spPr>
      </p:pic>
      <p:pic>
        <p:nvPicPr>
          <p:cNvPr id="580" name="pasted-image.png"/>
          <p:cNvPicPr/>
          <p:nvPr/>
        </p:nvPicPr>
        <p:blipFill>
          <a:blip r:embed="rId3">
            <a:extLst/>
          </a:blip>
          <a:stretch>
            <a:fillRect/>
          </a:stretch>
        </p:blipFill>
        <p:spPr>
          <a:xfrm>
            <a:off x="9327446" y="2087062"/>
            <a:ext cx="1095646" cy="737736"/>
          </a:xfrm>
          <a:prstGeom prst="rect">
            <a:avLst/>
          </a:prstGeom>
          <a:ln w="12700">
            <a:miter lim="400000"/>
          </a:ln>
        </p:spPr>
      </p:pic>
    </p:spTree>
  </p:cSld>
  <p:clrMapOvr>
    <a:masterClrMapping/>
  </p:clrMapOvr>
  <p:transition xmlns:p14="http://schemas.microsoft.com/office/powerpoint/2010/mai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2" name="droppedImage.pdf"/>
          <p:cNvPicPr/>
          <p:nvPr/>
        </p:nvPicPr>
        <p:blipFill>
          <a:blip r:embed="rId2">
            <a:extLst/>
          </a:blip>
          <a:stretch>
            <a:fillRect/>
          </a:stretch>
        </p:blipFill>
        <p:spPr>
          <a:xfrm>
            <a:off x="114331" y="1894425"/>
            <a:ext cx="4574785" cy="4588862"/>
          </a:xfrm>
          <a:prstGeom prst="rect">
            <a:avLst/>
          </a:prstGeom>
          <a:ln w="12700">
            <a:miter lim="400000"/>
          </a:ln>
        </p:spPr>
      </p:pic>
      <p:sp>
        <p:nvSpPr>
          <p:cNvPr id="583" name="Shape 58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1949</a:t>
            </a:r>
          </a:p>
        </p:txBody>
      </p:sp>
      <p:sp>
        <p:nvSpPr>
          <p:cNvPr id="584" name="Shape 584"/>
          <p:cNvSpPr/>
          <p:nvPr/>
        </p:nvSpPr>
        <p:spPr>
          <a:xfrm>
            <a:off x="3406825" y="8448497"/>
            <a:ext cx="10464801" cy="469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2400" i="1"/>
            </a:lvl1pPr>
          </a:lstStyle>
          <a:p>
            <a:pPr lvl="0">
              <a:defRPr sz="1800" i="0">
                <a:solidFill>
                  <a:srgbClr val="000000"/>
                </a:solidFill>
              </a:defRPr>
            </a:pPr>
            <a:r>
              <a:rPr sz="2400" i="1">
                <a:solidFill>
                  <a:srgbClr val="FFFFFF"/>
                </a:solidFill>
              </a:rPr>
              <a:t>–Warren Weaver, “Translation”</a:t>
            </a:r>
          </a:p>
        </p:txBody>
      </p:sp>
      <p:sp>
        <p:nvSpPr>
          <p:cNvPr id="585" name="Shape 585"/>
          <p:cNvSpPr/>
          <p:nvPr/>
        </p:nvSpPr>
        <p:spPr>
          <a:xfrm>
            <a:off x="4700747" y="2567478"/>
            <a:ext cx="7876957" cy="3022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a:defRPr sz="1800">
                <a:solidFill>
                  <a:srgbClr val="000000"/>
                </a:solidFill>
              </a:defRPr>
            </a:pPr>
            <a:r>
              <a:rPr sz="3800">
                <a:solidFill>
                  <a:srgbClr val="FFFFFF"/>
                </a:solidFill>
              </a:rPr>
              <a:t>“[I]t is one of the chief purposes of this memorandum to emphasize that </a:t>
            </a:r>
            <a:r>
              <a:rPr sz="3800" u="sng">
                <a:solidFill>
                  <a:srgbClr val="FFFFFF"/>
                </a:solidFill>
              </a:rPr>
              <a:t>statistical</a:t>
            </a:r>
            <a:r>
              <a:rPr sz="3800">
                <a:solidFill>
                  <a:srgbClr val="FFFFFF"/>
                </a:solidFill>
              </a:rPr>
              <a:t> </a:t>
            </a:r>
            <a:r>
              <a:rPr sz="3800" u="sng">
                <a:solidFill>
                  <a:srgbClr val="FFFFFF"/>
                </a:solidFill>
              </a:rPr>
              <a:t>semantic</a:t>
            </a:r>
            <a:r>
              <a:rPr sz="3800">
                <a:solidFill>
                  <a:srgbClr val="FFFFFF"/>
                </a:solidFill>
              </a:rPr>
              <a:t> studies should be undertaken, as a necessary preliminary step. ” </a:t>
            </a:r>
          </a:p>
        </p:txBody>
      </p:sp>
    </p:spTree>
  </p:cSld>
  <p:clrMapOvr>
    <a:masterClrMapping/>
  </p:clrMapOvr>
  <p:transition xmlns:p14="http://schemas.microsoft.com/office/powerpoint/2010/mai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Shape 587"/>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2014</a:t>
            </a:r>
          </a:p>
        </p:txBody>
      </p:sp>
      <p:pic>
        <p:nvPicPr>
          <p:cNvPr id="588" name="pasted-image.jpg"/>
          <p:cNvPicPr/>
          <p:nvPr/>
        </p:nvPicPr>
        <p:blipFill>
          <a:blip r:embed="rId3">
            <a:extLst/>
          </a:blip>
          <a:stretch>
            <a:fillRect/>
          </a:stretch>
        </p:blipFill>
        <p:spPr>
          <a:xfrm>
            <a:off x="1375780" y="1695997"/>
            <a:ext cx="10253240" cy="6835494"/>
          </a:xfrm>
          <a:prstGeom prst="rect">
            <a:avLst/>
          </a:prstGeom>
          <a:ln w="12700">
            <a:miter lim="400000"/>
          </a:ln>
        </p:spPr>
      </p:pic>
      <p:sp>
        <p:nvSpPr>
          <p:cNvPr id="589" name="Shape 589"/>
          <p:cNvSpPr/>
          <p:nvPr/>
        </p:nvSpPr>
        <p:spPr>
          <a:xfrm>
            <a:off x="135889" y="8558214"/>
            <a:ext cx="12733021"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a:solidFill>
                  <a:srgbClr val="FFFFFF"/>
                </a:solidFill>
              </a:rPr>
              <a:t>July: 1st Frederick Jelinek memorial workshop held in Prague</a:t>
            </a:r>
          </a:p>
          <a:p>
            <a:pPr lvl="0">
              <a:defRPr sz="1800">
                <a:solidFill>
                  <a:srgbClr val="000000"/>
                </a:solidFill>
              </a:defRPr>
            </a:pPr>
            <a:r>
              <a:rPr sz="3600">
                <a:solidFill>
                  <a:srgbClr val="FFFFFF"/>
                </a:solidFill>
              </a:rPr>
              <a:t>on “Cross-lingual abstract meaning representation for MT”</a:t>
            </a:r>
          </a:p>
        </p:txBody>
      </p:sp>
    </p:spTree>
  </p:cSld>
  <p:clrMapOvr>
    <a:masterClrMapping/>
  </p:clrMapOvr>
  <p:transition xmlns:p14="http://schemas.microsoft.com/office/powerpoint/2010/mai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2016</a:t>
            </a:r>
          </a:p>
        </p:txBody>
      </p:sp>
      <p:sp>
        <p:nvSpPr>
          <p:cNvPr id="594" name="Shape 594"/>
          <p:cNvSpPr/>
          <p:nvPr/>
        </p:nvSpPr>
        <p:spPr>
          <a:xfrm>
            <a:off x="2053139" y="1854693"/>
            <a:ext cx="8898523"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February: Google Translate decides to switch to neural machine translation</a:t>
            </a:r>
          </a:p>
        </p:txBody>
      </p:sp>
    </p:spTree>
  </p:cSld>
  <p:clrMapOvr>
    <a:masterClrMapping/>
  </p:clrMapOvr>
  <p:transition xmlns:p14="http://schemas.microsoft.com/office/powerpoint/2010/mai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2016</a:t>
            </a:r>
          </a:p>
        </p:txBody>
      </p:sp>
      <p:sp>
        <p:nvSpPr>
          <p:cNvPr id="597" name="Shape 597"/>
          <p:cNvSpPr/>
          <p:nvPr/>
        </p:nvSpPr>
        <p:spPr>
          <a:xfrm>
            <a:off x="2053139" y="1854692"/>
            <a:ext cx="8898523"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February: Google Translate decides to switch to neural machine translation</a:t>
            </a:r>
          </a:p>
        </p:txBody>
      </p:sp>
      <p:pic>
        <p:nvPicPr>
          <p:cNvPr id="598" name="Found_in_translation__More_accurate__fluent_sentences_in_Google_Translate.jpg"/>
          <p:cNvPicPr/>
          <p:nvPr/>
        </p:nvPicPr>
        <p:blipFill>
          <a:blip r:embed="rId2">
            <a:extLst/>
          </a:blip>
          <a:stretch>
            <a:fillRect/>
          </a:stretch>
        </p:blipFill>
        <p:spPr>
          <a:xfrm>
            <a:off x="2275627" y="4530692"/>
            <a:ext cx="8678608" cy="5010331"/>
          </a:xfrm>
          <a:prstGeom prst="rect">
            <a:avLst/>
          </a:prstGeom>
          <a:ln w="12700">
            <a:miter lim="400000"/>
          </a:ln>
        </p:spPr>
      </p:pic>
      <p:sp>
        <p:nvSpPr>
          <p:cNvPr id="599" name="Shape 599"/>
          <p:cNvSpPr/>
          <p:nvPr/>
        </p:nvSpPr>
        <p:spPr>
          <a:xfrm>
            <a:off x="2053139" y="3192692"/>
            <a:ext cx="8898523"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November: Google’s first neural MT systems launched.</a:t>
            </a:r>
          </a:p>
        </p:txBody>
      </p:sp>
    </p:spTree>
  </p:cSld>
  <p:clrMapOvr>
    <a:masterClrMapping/>
  </p:clrMapOvr>
  <p:transition xmlns:p14="http://schemas.microsoft.com/office/powerpoint/2010/mai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2016</a:t>
            </a:r>
          </a:p>
        </p:txBody>
      </p:sp>
      <p:sp>
        <p:nvSpPr>
          <p:cNvPr id="602" name="Shape 602"/>
          <p:cNvSpPr/>
          <p:nvPr/>
        </p:nvSpPr>
        <p:spPr>
          <a:xfrm>
            <a:off x="2053139" y="1854692"/>
            <a:ext cx="8898523"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February: Google Translate decides to switch to neural machine translation</a:t>
            </a:r>
          </a:p>
        </p:txBody>
      </p:sp>
      <p:sp>
        <p:nvSpPr>
          <p:cNvPr id="603" name="Shape 603"/>
          <p:cNvSpPr/>
          <p:nvPr/>
        </p:nvSpPr>
        <p:spPr>
          <a:xfrm>
            <a:off x="2053139" y="3192692"/>
            <a:ext cx="889852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November: Google’s first neural MT systems launched.</a:t>
            </a:r>
          </a:p>
        </p:txBody>
      </p:sp>
      <p:pic>
        <p:nvPicPr>
          <p:cNvPr id="604" name="The_Great_A_I__Awakening_-_The_New_York_Times.jpg"/>
          <p:cNvPicPr/>
          <p:nvPr/>
        </p:nvPicPr>
        <p:blipFill>
          <a:blip r:embed="rId2">
            <a:extLst/>
          </a:blip>
          <a:stretch>
            <a:fillRect/>
          </a:stretch>
        </p:blipFill>
        <p:spPr>
          <a:xfrm>
            <a:off x="2260479" y="4414649"/>
            <a:ext cx="9396976" cy="5361047"/>
          </a:xfrm>
          <a:prstGeom prst="rect">
            <a:avLst/>
          </a:prstGeom>
          <a:ln w="12700">
            <a:miter lim="400000"/>
          </a:ln>
        </p:spPr>
      </p:pic>
    </p:spTree>
  </p:cSld>
  <p:clrMapOvr>
    <a:masterClrMapping/>
  </p:clrMapOvr>
  <p:transition xmlns:p14="http://schemas.microsoft.com/office/powerpoint/2010/mai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 name="Shape 606"/>
          <p:cNvSpPr>
            <a:spLocks noGrp="1"/>
          </p:cNvSpPr>
          <p:nvPr>
            <p:ph type="title" idx="4294967295"/>
          </p:nvPr>
        </p:nvSpPr>
        <p:spPr>
          <a:xfrm>
            <a:off x="1270000" y="254000"/>
            <a:ext cx="10464800" cy="1314724"/>
          </a:xfrm>
          <a:prstGeom prst="rect">
            <a:avLst/>
          </a:prstGeom>
        </p:spPr>
        <p:txBody>
          <a:bodyPr lIns="38100" tIns="38100" rIns="38100" bIns="38100">
            <a:noAutofit/>
          </a:bodyPr>
          <a:lstStyle>
            <a:lvl1pPr>
              <a:defRPr>
                <a:latin typeface="Gill Sans"/>
                <a:ea typeface="Gill Sans"/>
                <a:cs typeface="Gill Sans"/>
                <a:sym typeface="Gill Sans"/>
              </a:defRPr>
            </a:lvl1pPr>
          </a:lstStyle>
          <a:p>
            <a:pPr lvl="0">
              <a:defRPr sz="1800">
                <a:solidFill>
                  <a:srgbClr val="000000"/>
                </a:solidFill>
              </a:defRPr>
            </a:pPr>
            <a:r>
              <a:rPr sz="8000">
                <a:solidFill>
                  <a:srgbClr val="FFFFFF"/>
                </a:solidFill>
              </a:rPr>
              <a:t>2016</a:t>
            </a:r>
          </a:p>
        </p:txBody>
      </p:sp>
      <p:sp>
        <p:nvSpPr>
          <p:cNvPr id="607" name="Shape 607"/>
          <p:cNvSpPr/>
          <p:nvPr/>
        </p:nvSpPr>
        <p:spPr>
          <a:xfrm>
            <a:off x="2553342" y="9001325"/>
            <a:ext cx="7898116"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defRPr>
            </a:pPr>
            <a:r>
              <a:rPr sz="3600">
                <a:solidFill>
                  <a:srgbClr val="FFFFFF"/>
                </a:solidFill>
              </a:rPr>
              <a:t>Bob Mercer gets a lot of publicity</a:t>
            </a:r>
          </a:p>
        </p:txBody>
      </p:sp>
      <p:pic>
        <p:nvPicPr>
          <p:cNvPr id="608" name="From_Fracking_to_Finance__a_Torrent_of_Campaign_Cash_-_The_New_York_Times.png"/>
          <p:cNvPicPr/>
          <p:nvPr/>
        </p:nvPicPr>
        <p:blipFill>
          <a:blip r:embed="rId3">
            <a:extLst/>
          </a:blip>
          <a:stretch>
            <a:fillRect/>
          </a:stretch>
        </p:blipFill>
        <p:spPr>
          <a:xfrm>
            <a:off x="2981423" y="1565101"/>
            <a:ext cx="7041954" cy="7439848"/>
          </a:xfrm>
          <a:prstGeom prst="rect">
            <a:avLst/>
          </a:prstGeom>
          <a:ln w="12700">
            <a:miter lim="400000"/>
          </a:ln>
        </p:spPr>
      </p:pic>
    </p:spTree>
  </p:cSld>
  <p:clrMapOvr>
    <a:masterClrMapping/>
  </p:clrMapOvr>
  <p:transition xmlns:p14="http://schemas.microsoft.com/office/powerpoint/2010/mai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8412</Words>
  <Application>Microsoft Macintosh PowerPoint</Application>
  <PresentationFormat>Custom</PresentationFormat>
  <Paragraphs>420</Paragraphs>
  <Slides>104</Slides>
  <Notes>65</Notes>
  <HiddenSlides>0</HiddenSlides>
  <MMClips>0</MMClips>
  <ScaleCrop>false</ScaleCrop>
  <HeadingPairs>
    <vt:vector size="4" baseType="variant">
      <vt:variant>
        <vt:lpstr>Theme</vt:lpstr>
      </vt:variant>
      <vt:variant>
        <vt:i4>1</vt:i4>
      </vt:variant>
      <vt:variant>
        <vt:lpstr>Slide Titles</vt:lpstr>
      </vt:variant>
      <vt:variant>
        <vt:i4>104</vt:i4>
      </vt:variant>
    </vt:vector>
  </HeadingPairs>
  <TitlesOfParts>
    <vt:vector size="105" baseType="lpstr">
      <vt:lpstr>Black</vt:lpstr>
      <vt:lpstr>How we got here</vt:lpstr>
      <vt:lpstr>PowerPoint Presentation</vt:lpstr>
      <vt:lpstr>PowerPoint Presentation</vt:lpstr>
      <vt:lpstr>Prologue</vt:lpstr>
      <vt:lpstr>PowerPoint Presentation</vt:lpstr>
      <vt:lpstr>1600s</vt:lpstr>
      <vt:lpstr>1932</vt:lpstr>
      <vt:lpstr>1933</vt:lpstr>
      <vt:lpstr>1933</vt:lpstr>
      <vt:lpstr>1939</vt:lpstr>
      <vt:lpstr>1941</vt:lpstr>
      <vt:lpstr>1940s</vt:lpstr>
      <vt:lpstr>1944</vt:lpstr>
      <vt:lpstr>1946</vt:lpstr>
      <vt:lpstr>Beginnings</vt:lpstr>
      <vt:lpstr>1947</vt:lpstr>
      <vt:lpstr>1947</vt:lpstr>
      <vt:lpstr>1947</vt:lpstr>
      <vt:lpstr>1949</vt:lpstr>
      <vt:lpstr>1948</vt:lpstr>
      <vt:lpstr>1948</vt:lpstr>
      <vt:lpstr>1949</vt:lpstr>
      <vt:lpstr>1949</vt:lpstr>
      <vt:lpstr>1949</vt:lpstr>
      <vt:lpstr>1949</vt:lpstr>
      <vt:lpstr>1949</vt:lpstr>
      <vt:lpstr>1954</vt:lpstr>
      <vt:lpstr>1954</vt:lpstr>
      <vt:lpstr>1954</vt:lpstr>
      <vt:lpstr>1962</vt:lpstr>
      <vt:lpstr>1949</vt:lpstr>
      <vt:lpstr>1954</vt:lpstr>
      <vt:lpstr>1957</vt:lpstr>
      <vt:lpstr>1960</vt:lpstr>
      <vt:lpstr>1962</vt:lpstr>
      <vt:lpstr>1962</vt:lpstr>
      <vt:lpstr>1962</vt:lpstr>
      <vt:lpstr>1962</vt:lpstr>
      <vt:lpstr>Winter</vt:lpstr>
      <vt:lpstr>1956</vt:lpstr>
      <vt:lpstr>1956</vt:lpstr>
      <vt:lpstr>1957</vt:lpstr>
      <vt:lpstr>1960</vt:lpstr>
      <vt:lpstr>1966</vt:lpstr>
      <vt:lpstr>1966</vt:lpstr>
      <vt:lpstr>1968</vt:lpstr>
      <vt:lpstr>1973</vt:lpstr>
      <vt:lpstr>1978</vt:lpstr>
      <vt:lpstr>The cybernetic underground</vt:lpstr>
      <vt:lpstr>1972</vt:lpstr>
      <vt:lpstr>1972</vt:lpstr>
      <vt:lpstr>1972</vt:lpstr>
      <vt:lpstr>1972</vt:lpstr>
      <vt:lpstr>1975</vt:lpstr>
      <vt:lpstr>1981</vt:lpstr>
      <vt:lpstr>1984</vt:lpstr>
      <vt:lpstr>1987</vt:lpstr>
      <vt:lpstr>mid-1980s</vt:lpstr>
      <vt:lpstr>1987</vt:lpstr>
      <vt:lpstr>1987</vt:lpstr>
      <vt:lpstr>1988</vt:lpstr>
      <vt:lpstr>1988</vt:lpstr>
      <vt:lpstr>1988</vt:lpstr>
      <vt:lpstr>1988</vt:lpstr>
      <vt:lpstr>1988</vt:lpstr>
      <vt:lpstr>1988</vt:lpstr>
      <vt:lpstr>1988</vt:lpstr>
      <vt:lpstr>1988</vt:lpstr>
      <vt:lpstr>1988</vt:lpstr>
      <vt:lpstr>1990</vt:lpstr>
      <vt:lpstr>1993</vt:lpstr>
      <vt:lpstr>1993</vt:lpstr>
      <vt:lpstr>1993</vt:lpstr>
      <vt:lpstr>1993</vt:lpstr>
      <vt:lpstr>Rediscovery</vt:lpstr>
      <vt:lpstr>1999</vt:lpstr>
      <vt:lpstr>1999</vt:lpstr>
      <vt:lpstr>2002</vt:lpstr>
      <vt:lpstr>2003</vt:lpstr>
      <vt:lpstr>2005</vt:lpstr>
      <vt:lpstr>2006</vt:lpstr>
      <vt:lpstr>2006</vt:lpstr>
      <vt:lpstr>2009</vt:lpstr>
      <vt:lpstr>2009</vt:lpstr>
      <vt:lpstr>2010</vt:lpstr>
      <vt:lpstr>2013</vt:lpstr>
      <vt:lpstr>2013</vt:lpstr>
      <vt:lpstr>2013</vt:lpstr>
      <vt:lpstr>2013</vt:lpstr>
      <vt:lpstr>1947</vt:lpstr>
      <vt:lpstr>2013</vt:lpstr>
      <vt:lpstr>2014</vt:lpstr>
      <vt:lpstr>2014</vt:lpstr>
      <vt:lpstr>1949</vt:lpstr>
      <vt:lpstr>2014</vt:lpstr>
      <vt:lpstr>2016</vt:lpstr>
      <vt:lpstr>2016</vt:lpstr>
      <vt:lpstr>2016</vt:lpstr>
      <vt:lpstr>2016</vt:lpstr>
      <vt:lpstr>2016</vt:lpstr>
      <vt:lpstr>2017</vt:lpstr>
      <vt:lpstr>2017</vt:lpstr>
      <vt:lpstr>2017</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we got here</dc:title>
  <cp:lastModifiedBy>Adam Lopez</cp:lastModifiedBy>
  <cp:revision>1</cp:revision>
  <dcterms:modified xsi:type="dcterms:W3CDTF">2017-03-30T14:48:37Z</dcterms:modified>
</cp:coreProperties>
</file>